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0" r:id="rId6"/>
    <p:sldId id="269" r:id="rId7"/>
    <p:sldId id="264" r:id="rId8"/>
    <p:sldId id="270" r:id="rId9"/>
    <p:sldId id="266" r:id="rId10"/>
    <p:sldId id="267" r:id="rId11"/>
    <p:sldId id="268" r:id="rId12"/>
    <p:sldId id="271" r:id="rId13"/>
    <p:sldId id="272" r:id="rId14"/>
    <p:sldId id="273" r:id="rId15"/>
    <p:sldId id="274" r:id="rId16"/>
    <p:sldId id="275" r:id="rId17"/>
    <p:sldId id="276" r:id="rId18"/>
    <p:sldId id="278" r:id="rId19"/>
    <p:sldId id="279" r:id="rId20"/>
    <p:sldId id="280" r:id="rId21"/>
    <p:sldId id="281" r:id="rId22"/>
    <p:sldId id="282" r:id="rId23"/>
    <p:sldId id="283" r:id="rId24"/>
    <p:sldId id="284" r:id="rId25"/>
    <p:sldId id="285" r:id="rId26"/>
    <p:sldId id="286" r:id="rId27"/>
    <p:sldId id="261" r:id="rId28"/>
    <p:sldId id="262" r:id="rId29"/>
    <p:sldId id="263" r:id="rId30"/>
    <p:sldId id="288" r:id="rId31"/>
    <p:sldId id="287" r:id="rId32"/>
    <p:sldId id="290" r:id="rId33"/>
    <p:sldId id="289" r:id="rId34"/>
    <p:sldId id="291" r:id="rId35"/>
    <p:sldId id="292" r:id="rId36"/>
    <p:sldId id="293" r:id="rId37"/>
    <p:sldId id="302" r:id="rId38"/>
    <p:sldId id="303" r:id="rId39"/>
    <p:sldId id="294" r:id="rId40"/>
    <p:sldId id="295" r:id="rId41"/>
    <p:sldId id="296" r:id="rId42"/>
    <p:sldId id="297" r:id="rId43"/>
    <p:sldId id="300" r:id="rId44"/>
    <p:sldId id="298" r:id="rId45"/>
    <p:sldId id="299" r:id="rId46"/>
    <p:sldId id="301"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12" d="100"/>
          <a:sy n="112" d="100"/>
        </p:scale>
        <p:origin x="3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E7C56-8E94-4A9B-9A11-F1E4F3E6C76A}"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8B45B-1B39-4DAD-8432-42B5B55AD4BF}" type="slidenum">
              <a:rPr lang="en-US" smtClean="0"/>
              <a:t>‹#›</a:t>
            </a:fld>
            <a:endParaRPr lang="en-US"/>
          </a:p>
        </p:txBody>
      </p:sp>
    </p:spTree>
    <p:extLst>
      <p:ext uri="{BB962C8B-B14F-4D97-AF65-F5344CB8AC3E}">
        <p14:creationId xmlns:p14="http://schemas.microsoft.com/office/powerpoint/2010/main" val="555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6</a:t>
            </a:fld>
            <a:endParaRPr lang="en-US"/>
          </a:p>
        </p:txBody>
      </p:sp>
    </p:spTree>
    <p:extLst>
      <p:ext uri="{BB962C8B-B14F-4D97-AF65-F5344CB8AC3E}">
        <p14:creationId xmlns:p14="http://schemas.microsoft.com/office/powerpoint/2010/main" val="117952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7</a:t>
            </a:fld>
            <a:endParaRPr lang="en-US"/>
          </a:p>
        </p:txBody>
      </p:sp>
    </p:spTree>
    <p:extLst>
      <p:ext uri="{BB962C8B-B14F-4D97-AF65-F5344CB8AC3E}">
        <p14:creationId xmlns:p14="http://schemas.microsoft.com/office/powerpoint/2010/main" val="83735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29</a:t>
            </a:fld>
            <a:endParaRPr lang="en-US"/>
          </a:p>
        </p:txBody>
      </p:sp>
    </p:spTree>
    <p:extLst>
      <p:ext uri="{BB962C8B-B14F-4D97-AF65-F5344CB8AC3E}">
        <p14:creationId xmlns:p14="http://schemas.microsoft.com/office/powerpoint/2010/main" val="237754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46754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9290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362029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4052241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0811A2-32AF-4315-8D51-CB44C944756B}" type="datetimeFigureOut">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68936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0811A2-32AF-4315-8D51-CB44C944756B}"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406223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0811A2-32AF-4315-8D51-CB44C944756B}" type="datetimeFigureOut">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54342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0811A2-32AF-4315-8D51-CB44C944756B}" type="datetimeFigureOut">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17727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0811A2-32AF-4315-8D51-CB44C944756B}" type="datetimeFigureOut">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83331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0811A2-32AF-4315-8D51-CB44C944756B}"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301638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0811A2-32AF-4315-8D51-CB44C944756B}" type="datetimeFigureOut">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23673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811A2-32AF-4315-8D51-CB44C944756B}" type="datetimeFigureOut">
              <a:rPr lang="en-US" smtClean="0"/>
              <a:t>5/2/2021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6F730-20A7-46A1-B3B6-56B6085D2EAB}" type="slidenum">
              <a:rPr lang="en-US" smtClean="0"/>
              <a:t>‹#›</a:t>
            </a:fld>
            <a:endParaRPr lang="en-US"/>
          </a:p>
        </p:txBody>
      </p:sp>
    </p:spTree>
    <p:extLst>
      <p:ext uri="{BB962C8B-B14F-4D97-AF65-F5344CB8AC3E}">
        <p14:creationId xmlns:p14="http://schemas.microsoft.com/office/powerpoint/2010/main" val="92821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ppium.io/downloa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elenium.dev/download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elenium.dev/download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mmons.apache.org/proper/commons-lang/download_lang.cgi"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rk6197/Appium-Demos/blob/main/MyAndroidCalculatorAppiumTests/CalculatorTests.java"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windows/apps/get-started/enable-your-device-for-developmen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Microsoft/WinAppDriver/releas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pium.i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ccessibilityinsights.io/en/download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BIu9ONdMGG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ark6197/Appium-Demos/blob/main/WpfApp3.exe" TargetMode="External"/><Relationship Id="rId2" Type="http://schemas.openxmlformats.org/officeDocument/2006/relationships/hyperlink" Target="https://github.com/Mark6197/Appium-Demos/tree/main/WpfApp3" TargetMode="External"/><Relationship Id="rId1" Type="http://schemas.openxmlformats.org/officeDocument/2006/relationships/slideLayout" Target="../slideLayouts/slideLayout2.xml"/><Relationship Id="rId4" Type="http://schemas.openxmlformats.org/officeDocument/2006/relationships/hyperlink" Target="https://github.com/Mark6197/Appium-Demos/blob/main/WpfTests/WpfTests.java"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ark6197/Appium-Demos/blob/main/MicrosoftCalculatorTests/CalcTests.java" TargetMode="External"/><Relationship Id="rId2" Type="http://schemas.openxmlformats.org/officeDocument/2006/relationships/hyperlink" Target="https://github.com/microsoft/WinAppDriver/blob/master/Samples/Java/CalculatorTest/src/test/java/CalculatorTest.jav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rk6197/Appium-Demos/blob/main/MyAndroidCalculator/MainActivity.jav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rk6197/Appium-Demos/blob/main/MyAndroidCalculator/activity_main.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Appium installation guide</a:t>
            </a:r>
            <a:endParaRPr lang="en-US" dirty="0"/>
          </a:p>
        </p:txBody>
      </p:sp>
    </p:spTree>
    <p:extLst>
      <p:ext uri="{BB962C8B-B14F-4D97-AF65-F5344CB8AC3E}">
        <p14:creationId xmlns:p14="http://schemas.microsoft.com/office/powerpoint/2010/main" val="2447216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server</a:t>
            </a:r>
            <a:endParaRPr lang="en-US" dirty="0"/>
          </a:p>
        </p:txBody>
      </p:sp>
      <p:sp>
        <p:nvSpPr>
          <p:cNvPr id="3" name="Content Placeholder 2"/>
          <p:cNvSpPr>
            <a:spLocks noGrp="1"/>
          </p:cNvSpPr>
          <p:nvPr>
            <p:ph idx="1"/>
          </p:nvPr>
        </p:nvSpPr>
        <p:spPr>
          <a:xfrm>
            <a:off x="838200" y="1825625"/>
            <a:ext cx="5517334" cy="4351338"/>
          </a:xfrm>
        </p:spPr>
        <p:txBody>
          <a:bodyPr/>
          <a:lstStyle/>
          <a:p>
            <a:r>
              <a:rPr lang="en-US" dirty="0" smtClean="0"/>
              <a:t>Going back to the 5</a:t>
            </a:r>
            <a:r>
              <a:rPr lang="en-US" baseline="30000" dirty="0" smtClean="0"/>
              <a:t>th</a:t>
            </a:r>
            <a:r>
              <a:rPr lang="en-US" dirty="0" smtClean="0"/>
              <a:t> slide, open Appium desktop and run Appium server. You can run the server with the simple default configurations</a:t>
            </a:r>
          </a:p>
          <a:p>
            <a:r>
              <a:rPr lang="en-US" dirty="0" smtClean="0"/>
              <a:t>When the server will lunch you will see the following window </a:t>
            </a:r>
            <a:r>
              <a:rPr lang="en-US" dirty="0" smtClean="0">
                <a:sym typeface="Wingdings" panose="05000000000000000000" pitchFamily="2" charset="2"/>
              </a:rPr>
              <a:t></a:t>
            </a:r>
          </a:p>
          <a:p>
            <a:r>
              <a:rPr lang="en-US" dirty="0" smtClean="0">
                <a:sym typeface="Wingdings" panose="05000000000000000000" pitchFamily="2" charset="2"/>
              </a:rPr>
              <a:t>Click on the </a:t>
            </a:r>
            <a:r>
              <a:rPr lang="en-US" dirty="0"/>
              <a:t>magnifying glass</a:t>
            </a:r>
          </a:p>
        </p:txBody>
      </p:sp>
      <p:pic>
        <p:nvPicPr>
          <p:cNvPr id="5" name="Picture 4"/>
          <p:cNvPicPr>
            <a:picLocks noChangeAspect="1"/>
          </p:cNvPicPr>
          <p:nvPr/>
        </p:nvPicPr>
        <p:blipFill>
          <a:blip r:embed="rId2"/>
          <a:stretch>
            <a:fillRect/>
          </a:stretch>
        </p:blipFill>
        <p:spPr>
          <a:xfrm>
            <a:off x="6586559" y="1348966"/>
            <a:ext cx="5605441" cy="5143406"/>
          </a:xfrm>
          <a:prstGeom prst="rect">
            <a:avLst/>
          </a:prstGeom>
        </p:spPr>
      </p:pic>
      <p:sp>
        <p:nvSpPr>
          <p:cNvPr id="6" name="Rectangle 5"/>
          <p:cNvSpPr/>
          <p:nvPr/>
        </p:nvSpPr>
        <p:spPr>
          <a:xfrm>
            <a:off x="10981853" y="1861837"/>
            <a:ext cx="28971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62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a:t>
            </a:r>
            <a:endParaRPr lang="en-US" dirty="0"/>
          </a:p>
        </p:txBody>
      </p:sp>
      <p:sp>
        <p:nvSpPr>
          <p:cNvPr id="3" name="Content Placeholder 2"/>
          <p:cNvSpPr>
            <a:spLocks noGrp="1"/>
          </p:cNvSpPr>
          <p:nvPr>
            <p:ph idx="1"/>
          </p:nvPr>
        </p:nvSpPr>
        <p:spPr>
          <a:xfrm>
            <a:off x="838199" y="1327686"/>
            <a:ext cx="10152707" cy="627864"/>
          </a:xfrm>
        </p:spPr>
        <p:txBody>
          <a:bodyPr>
            <a:normAutofit fontScale="55000" lnSpcReduction="20000"/>
          </a:bodyPr>
          <a:lstStyle/>
          <a:p>
            <a:r>
              <a:rPr lang="en-US" dirty="0" smtClean="0"/>
              <a:t>You will see the below window. There are few capabilities that we will add on the left. Appium will generate JSON representation of them and display it on the right. There are additional capabilities that we can configure on Appium.</a:t>
            </a:r>
            <a:endParaRPr lang="en-US" dirty="0"/>
          </a:p>
        </p:txBody>
      </p:sp>
      <p:pic>
        <p:nvPicPr>
          <p:cNvPr id="4" name="Picture 3"/>
          <p:cNvPicPr>
            <a:picLocks noChangeAspect="1"/>
          </p:cNvPicPr>
          <p:nvPr/>
        </p:nvPicPr>
        <p:blipFill>
          <a:blip r:embed="rId2"/>
          <a:stretch>
            <a:fillRect/>
          </a:stretch>
        </p:blipFill>
        <p:spPr>
          <a:xfrm>
            <a:off x="3919398" y="1932977"/>
            <a:ext cx="7792016" cy="4519224"/>
          </a:xfrm>
          <a:prstGeom prst="rect">
            <a:avLst/>
          </a:prstGeom>
        </p:spPr>
      </p:pic>
      <p:cxnSp>
        <p:nvCxnSpPr>
          <p:cNvPr id="6" name="Straight Arrow Connector 5"/>
          <p:cNvCxnSpPr/>
          <p:nvPr/>
        </p:nvCxnSpPr>
        <p:spPr>
          <a:xfrm flipH="1" flipV="1">
            <a:off x="2080785" y="3182580"/>
            <a:ext cx="1975167" cy="15019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2029" y="2918111"/>
            <a:ext cx="2643611" cy="461665"/>
          </a:xfrm>
          <a:prstGeom prst="rect">
            <a:avLst/>
          </a:prstGeom>
          <a:noFill/>
        </p:spPr>
        <p:txBody>
          <a:bodyPr wrap="square" rtlCol="0">
            <a:spAutoFit/>
          </a:bodyPr>
          <a:lstStyle/>
          <a:p>
            <a:r>
              <a:rPr lang="en-US" sz="1200" dirty="0" smtClean="0"/>
              <a:t>The device name which is running and will be tested on.</a:t>
            </a:r>
            <a:endParaRPr lang="en-US" sz="1200" dirty="0"/>
          </a:p>
        </p:txBody>
      </p:sp>
      <p:cxnSp>
        <p:nvCxnSpPr>
          <p:cNvPr id="8" name="Straight Arrow Connector 7"/>
          <p:cNvCxnSpPr/>
          <p:nvPr/>
        </p:nvCxnSpPr>
        <p:spPr>
          <a:xfrm flipH="1" flipV="1">
            <a:off x="2255065" y="4017934"/>
            <a:ext cx="1732235" cy="8708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193" y="4209861"/>
            <a:ext cx="1330859" cy="679010"/>
          </a:xfrm>
          <a:prstGeom prst="rect">
            <a:avLst/>
          </a:prstGeom>
          <a:noFill/>
        </p:spPr>
        <p:txBody>
          <a:bodyPr wrap="square" rtlCol="0">
            <a:spAutoFit/>
          </a:bodyPr>
          <a:lstStyle/>
          <a:p>
            <a:endParaRPr lang="en-US" dirty="0"/>
          </a:p>
        </p:txBody>
      </p:sp>
      <p:sp>
        <p:nvSpPr>
          <p:cNvPr id="12" name="TextBox 11"/>
          <p:cNvSpPr txBox="1"/>
          <p:nvPr/>
        </p:nvSpPr>
        <p:spPr>
          <a:xfrm>
            <a:off x="210493" y="3691953"/>
            <a:ext cx="2521389" cy="461665"/>
          </a:xfrm>
          <a:prstGeom prst="rect">
            <a:avLst/>
          </a:prstGeom>
          <a:noFill/>
        </p:spPr>
        <p:txBody>
          <a:bodyPr wrap="square" rtlCol="0">
            <a:spAutoFit/>
          </a:bodyPr>
          <a:lstStyle/>
          <a:p>
            <a:r>
              <a:rPr lang="en-US" sz="1200" dirty="0" smtClean="0"/>
              <a:t>The platform on which we are running. Can be android or </a:t>
            </a:r>
            <a:r>
              <a:rPr lang="en-US" sz="1200" dirty="0" err="1" smtClean="0"/>
              <a:t>ios</a:t>
            </a:r>
            <a:r>
              <a:rPr lang="en-US" sz="1200" dirty="0" smtClean="0"/>
              <a:t>.</a:t>
            </a:r>
            <a:endParaRPr lang="en-US" sz="1200" dirty="0"/>
          </a:p>
        </p:txBody>
      </p:sp>
      <p:cxnSp>
        <p:nvCxnSpPr>
          <p:cNvPr id="13" name="Straight Arrow Connector 12"/>
          <p:cNvCxnSpPr/>
          <p:nvPr/>
        </p:nvCxnSpPr>
        <p:spPr>
          <a:xfrm flipH="1" flipV="1">
            <a:off x="2558355" y="4684523"/>
            <a:ext cx="1433472" cy="4833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0492" y="4339329"/>
            <a:ext cx="2641349" cy="646331"/>
          </a:xfrm>
          <a:prstGeom prst="rect">
            <a:avLst/>
          </a:prstGeom>
          <a:noFill/>
        </p:spPr>
        <p:txBody>
          <a:bodyPr wrap="square" rtlCol="0">
            <a:spAutoFit/>
          </a:bodyPr>
          <a:lstStyle/>
          <a:p>
            <a:r>
              <a:rPr lang="en-US" sz="1200" dirty="0" smtClean="0"/>
              <a:t>The name of the package of the application that we testing. It is also the application id.</a:t>
            </a:r>
            <a:endParaRPr lang="en-US" sz="1200" dirty="0"/>
          </a:p>
        </p:txBody>
      </p:sp>
      <p:cxnSp>
        <p:nvCxnSpPr>
          <p:cNvPr id="29" name="Straight Arrow Connector 28"/>
          <p:cNvCxnSpPr/>
          <p:nvPr/>
        </p:nvCxnSpPr>
        <p:spPr>
          <a:xfrm flipH="1" flipV="1">
            <a:off x="2608904" y="5362664"/>
            <a:ext cx="1382923" cy="150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38783" y="5077766"/>
            <a:ext cx="2641349" cy="461665"/>
          </a:xfrm>
          <a:prstGeom prst="rect">
            <a:avLst/>
          </a:prstGeom>
          <a:noFill/>
        </p:spPr>
        <p:txBody>
          <a:bodyPr wrap="square" rtlCol="0">
            <a:spAutoFit/>
          </a:bodyPr>
          <a:lstStyle/>
          <a:p>
            <a:r>
              <a:rPr lang="en-US" sz="1200" dirty="0" smtClean="0"/>
              <a:t>The name of the activity that we are testing in the application.</a:t>
            </a:r>
            <a:endParaRPr lang="en-US" sz="1200" dirty="0"/>
          </a:p>
        </p:txBody>
      </p:sp>
      <p:cxnSp>
        <p:nvCxnSpPr>
          <p:cNvPr id="33" name="Straight Arrow Connector 32"/>
          <p:cNvCxnSpPr/>
          <p:nvPr/>
        </p:nvCxnSpPr>
        <p:spPr>
          <a:xfrm flipH="1">
            <a:off x="2480650" y="5755337"/>
            <a:ext cx="1490806" cy="196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0492" y="5755337"/>
            <a:ext cx="2206783" cy="646331"/>
          </a:xfrm>
          <a:prstGeom prst="rect">
            <a:avLst/>
          </a:prstGeom>
          <a:noFill/>
        </p:spPr>
        <p:txBody>
          <a:bodyPr wrap="square" rtlCol="0">
            <a:spAutoFit/>
          </a:bodyPr>
          <a:lstStyle/>
          <a:p>
            <a:r>
              <a:rPr lang="en-US" sz="1200" dirty="0" smtClean="0"/>
              <a:t>Determines whether reset the application each time we are running the tests. </a:t>
            </a:r>
            <a:endParaRPr lang="en-US" sz="1200" dirty="0"/>
          </a:p>
        </p:txBody>
      </p:sp>
    </p:spTree>
    <p:extLst>
      <p:ext uri="{BB962C8B-B14F-4D97-AF65-F5344CB8AC3E}">
        <p14:creationId xmlns:p14="http://schemas.microsoft.com/office/powerpoint/2010/main" val="299528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sp>
        <p:nvSpPr>
          <p:cNvPr id="3" name="Content Placeholder 2"/>
          <p:cNvSpPr>
            <a:spLocks noGrp="1"/>
          </p:cNvSpPr>
          <p:nvPr>
            <p:ph idx="1"/>
          </p:nvPr>
        </p:nvSpPr>
        <p:spPr>
          <a:xfrm>
            <a:off x="222566" y="1400112"/>
            <a:ext cx="11746115" cy="4351338"/>
          </a:xfrm>
        </p:spPr>
        <p:txBody>
          <a:bodyPr/>
          <a:lstStyle/>
          <a:p>
            <a:pPr marL="0" indent="0">
              <a:buNone/>
            </a:pPr>
            <a:r>
              <a:rPr lang="en-US" dirty="0" smtClean="0"/>
              <a:t>First of all, the application should be installed on the emulator that will be up and running. You don’t have to run the emulator from the same project that contains the source code. In fact you can download an application from the app store and run tests on that application.</a:t>
            </a:r>
          </a:p>
          <a:p>
            <a:pPr marL="514350" indent="-514350">
              <a:buFont typeface="+mj-lt"/>
              <a:buAutoNum type="arabicPeriod"/>
            </a:pPr>
            <a:r>
              <a:rPr lang="en-US" dirty="0" err="1" smtClean="0"/>
              <a:t>deviceName</a:t>
            </a:r>
            <a:r>
              <a:rPr lang="en-US" dirty="0" smtClean="0"/>
              <a:t>- Open the </a:t>
            </a:r>
            <a:r>
              <a:rPr lang="en-US" dirty="0" err="1" smtClean="0"/>
              <a:t>cmd</a:t>
            </a:r>
            <a:r>
              <a:rPr lang="en-US" dirty="0" smtClean="0"/>
              <a:t> and enter the following command: </a:t>
            </a:r>
            <a:r>
              <a:rPr lang="en-US" dirty="0" err="1" smtClean="0">
                <a:solidFill>
                  <a:schemeClr val="accent1"/>
                </a:solidFill>
              </a:rPr>
              <a:t>adb</a:t>
            </a:r>
            <a:r>
              <a:rPr lang="en-US" dirty="0" smtClean="0">
                <a:solidFill>
                  <a:schemeClr val="accent1"/>
                </a:solidFill>
              </a:rPr>
              <a:t> devices </a:t>
            </a:r>
            <a:r>
              <a:rPr lang="en-US" dirty="0" smtClean="0"/>
              <a:t>You will see the list of devices attached </a:t>
            </a:r>
          </a:p>
          <a:p>
            <a:pPr marL="0" indent="0">
              <a:buNone/>
            </a:pP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6444060" y="4517489"/>
            <a:ext cx="4846129" cy="1378815"/>
          </a:xfrm>
          <a:prstGeom prst="rect">
            <a:avLst/>
          </a:prstGeom>
        </p:spPr>
      </p:pic>
      <p:sp>
        <p:nvSpPr>
          <p:cNvPr id="6" name="Rectangle 5"/>
          <p:cNvSpPr/>
          <p:nvPr/>
        </p:nvSpPr>
        <p:spPr>
          <a:xfrm>
            <a:off x="6527549" y="5230879"/>
            <a:ext cx="235390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5144626" y="5230879"/>
            <a:ext cx="1382923" cy="150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3958" y="5046213"/>
            <a:ext cx="2018923" cy="369332"/>
          </a:xfrm>
          <a:prstGeom prst="rect">
            <a:avLst/>
          </a:prstGeom>
          <a:noFill/>
        </p:spPr>
        <p:txBody>
          <a:bodyPr wrap="square" rtlCol="0">
            <a:spAutoFit/>
          </a:bodyPr>
          <a:lstStyle/>
          <a:p>
            <a:r>
              <a:rPr lang="en-US" dirty="0" smtClean="0"/>
              <a:t>Name of the device</a:t>
            </a:r>
            <a:endParaRPr lang="en-US" dirty="0"/>
          </a:p>
        </p:txBody>
      </p:sp>
    </p:spTree>
    <p:extLst>
      <p:ext uri="{BB962C8B-B14F-4D97-AF65-F5344CB8AC3E}">
        <p14:creationId xmlns:p14="http://schemas.microsoft.com/office/powerpoint/2010/main" val="68524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sp>
        <p:nvSpPr>
          <p:cNvPr id="3" name="Content Placeholder 2"/>
          <p:cNvSpPr>
            <a:spLocks noGrp="1"/>
          </p:cNvSpPr>
          <p:nvPr>
            <p:ph idx="1"/>
          </p:nvPr>
        </p:nvSpPr>
        <p:spPr>
          <a:xfrm>
            <a:off x="222566" y="1400112"/>
            <a:ext cx="11610313" cy="4351338"/>
          </a:xfrm>
        </p:spPr>
        <p:txBody>
          <a:bodyPr>
            <a:normAutofit/>
          </a:bodyPr>
          <a:lstStyle/>
          <a:p>
            <a:pPr marL="514350" indent="-514350">
              <a:buFont typeface="+mj-lt"/>
              <a:buAutoNum type="arabicPeriod" startAt="2"/>
            </a:pPr>
            <a:r>
              <a:rPr lang="en-US" dirty="0" err="1" smtClean="0"/>
              <a:t>platformName</a:t>
            </a:r>
            <a:r>
              <a:rPr lang="en-US" dirty="0" smtClean="0"/>
              <a:t>- That is pretty simple, we are running on android so the      name is android.</a:t>
            </a:r>
          </a:p>
          <a:p>
            <a:pPr marL="514350" indent="-514350">
              <a:buFont typeface="+mj-lt"/>
              <a:buAutoNum type="arabicPeriod" startAt="2"/>
            </a:pPr>
            <a:r>
              <a:rPr lang="en-US" dirty="0" err="1" smtClean="0"/>
              <a:t>noReset</a:t>
            </a:r>
            <a:r>
              <a:rPr lang="en-US" dirty="0" smtClean="0"/>
              <a:t>- That is also pretty simple, since we don’t want to reset the application each time we are testing it, we should assign it to true.</a:t>
            </a:r>
          </a:p>
          <a:p>
            <a:pPr marL="514350" indent="-514350">
              <a:buFont typeface="+mj-lt"/>
              <a:buAutoNum type="arabicPeriod" startAt="2"/>
            </a:pPr>
            <a:r>
              <a:rPr lang="en-US" dirty="0" err="1" smtClean="0"/>
              <a:t>appPackage</a:t>
            </a:r>
            <a:r>
              <a:rPr lang="en-US" dirty="0" smtClean="0"/>
              <a:t>- If you are having access to the source code you can find the application id which is also the package name in the build.gradle file. We will see it in the next slide.</a:t>
            </a:r>
            <a:endParaRPr lang="en-US" dirty="0" smtClean="0">
              <a:solidFill>
                <a:schemeClr val="accent1"/>
              </a:solidFill>
            </a:endParaRPr>
          </a:p>
          <a:p>
            <a:pPr marL="0" indent="0">
              <a:buNone/>
            </a:pPr>
            <a:r>
              <a:rPr lang="en-US" dirty="0" smtClean="0"/>
              <a:t>      What if you don’t have access to the source code? You can get the</a:t>
            </a:r>
          </a:p>
          <a:p>
            <a:pPr marL="0" indent="0">
              <a:buNone/>
            </a:pPr>
            <a:r>
              <a:rPr lang="en-US" dirty="0"/>
              <a:t> </a:t>
            </a:r>
            <a:r>
              <a:rPr lang="en-US" dirty="0" smtClean="0"/>
              <a:t>     </a:t>
            </a:r>
            <a:r>
              <a:rPr lang="en-US" dirty="0" err="1" smtClean="0"/>
              <a:t>appPackage</a:t>
            </a:r>
            <a:r>
              <a:rPr lang="en-US" dirty="0" smtClean="0"/>
              <a:t> by a </a:t>
            </a:r>
            <a:r>
              <a:rPr lang="en-US" dirty="0" err="1" smtClean="0"/>
              <a:t>cmd</a:t>
            </a:r>
            <a:r>
              <a:rPr lang="en-US" dirty="0"/>
              <a:t> </a:t>
            </a:r>
            <a:r>
              <a:rPr lang="en-US" dirty="0" smtClean="0"/>
              <a:t>command together with </a:t>
            </a:r>
            <a:r>
              <a:rPr lang="en-US" dirty="0" err="1" smtClean="0"/>
              <a:t>appActivity</a:t>
            </a:r>
            <a:r>
              <a:rPr lang="en-US" dirty="0" smtClean="0"/>
              <a:t>.</a:t>
            </a:r>
            <a:endParaRPr lang="en-US" dirty="0"/>
          </a:p>
        </p:txBody>
      </p:sp>
    </p:spTree>
    <p:extLst>
      <p:ext uri="{BB962C8B-B14F-4D97-AF65-F5344CB8AC3E}">
        <p14:creationId xmlns:p14="http://schemas.microsoft.com/office/powerpoint/2010/main" val="143023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pic>
        <p:nvPicPr>
          <p:cNvPr id="5" name="Picture 4"/>
          <p:cNvPicPr>
            <a:picLocks noChangeAspect="1"/>
          </p:cNvPicPr>
          <p:nvPr/>
        </p:nvPicPr>
        <p:blipFill>
          <a:blip r:embed="rId2"/>
          <a:stretch>
            <a:fillRect/>
          </a:stretch>
        </p:blipFill>
        <p:spPr>
          <a:xfrm>
            <a:off x="1358019" y="1535652"/>
            <a:ext cx="9666083" cy="5175308"/>
          </a:xfrm>
          <a:prstGeom prst="rect">
            <a:avLst/>
          </a:prstGeom>
        </p:spPr>
      </p:pic>
      <p:sp>
        <p:nvSpPr>
          <p:cNvPr id="6" name="Rectangle 5"/>
          <p:cNvSpPr/>
          <p:nvPr/>
        </p:nvSpPr>
        <p:spPr>
          <a:xfrm>
            <a:off x="1602463" y="4988459"/>
            <a:ext cx="633744"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7695445" y="1157608"/>
            <a:ext cx="2191311" cy="188435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139" y="3943776"/>
            <a:ext cx="1348967" cy="646331"/>
          </a:xfrm>
          <a:prstGeom prst="rect">
            <a:avLst/>
          </a:prstGeom>
          <a:noFill/>
        </p:spPr>
        <p:txBody>
          <a:bodyPr wrap="square" rtlCol="0">
            <a:spAutoFit/>
          </a:bodyPr>
          <a:lstStyle/>
          <a:p>
            <a:r>
              <a:rPr lang="en-US" dirty="0" smtClean="0"/>
              <a:t>build.gradle file</a:t>
            </a:r>
            <a:endParaRPr lang="en-US" dirty="0"/>
          </a:p>
        </p:txBody>
      </p:sp>
      <p:sp>
        <p:nvSpPr>
          <p:cNvPr id="10" name="Rectangle 9"/>
          <p:cNvSpPr/>
          <p:nvPr/>
        </p:nvSpPr>
        <p:spPr>
          <a:xfrm>
            <a:off x="6228784" y="3041964"/>
            <a:ext cx="1466661" cy="1618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838200" y="4418091"/>
            <a:ext cx="718433" cy="64279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1572" y="765723"/>
            <a:ext cx="3223034" cy="369332"/>
          </a:xfrm>
          <a:prstGeom prst="rect">
            <a:avLst/>
          </a:prstGeom>
          <a:noFill/>
        </p:spPr>
        <p:txBody>
          <a:bodyPr wrap="square" rtlCol="0">
            <a:spAutoFit/>
          </a:bodyPr>
          <a:lstStyle/>
          <a:p>
            <a:r>
              <a:rPr lang="en-US" dirty="0" smtClean="0"/>
              <a:t>The package name</a:t>
            </a:r>
            <a:endParaRPr lang="en-US" dirty="0"/>
          </a:p>
        </p:txBody>
      </p:sp>
    </p:spTree>
    <p:extLst>
      <p:ext uri="{BB962C8B-B14F-4D97-AF65-F5344CB8AC3E}">
        <p14:creationId xmlns:p14="http://schemas.microsoft.com/office/powerpoint/2010/main" val="176532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all those names?</a:t>
            </a:r>
          </a:p>
        </p:txBody>
      </p:sp>
      <p:sp>
        <p:nvSpPr>
          <p:cNvPr id="3" name="Content Placeholder 2"/>
          <p:cNvSpPr>
            <a:spLocks noGrp="1"/>
          </p:cNvSpPr>
          <p:nvPr>
            <p:ph idx="1"/>
          </p:nvPr>
        </p:nvSpPr>
        <p:spPr>
          <a:xfrm>
            <a:off x="838200" y="1354844"/>
            <a:ext cx="10515600" cy="4351338"/>
          </a:xfrm>
        </p:spPr>
        <p:txBody>
          <a:bodyPr/>
          <a:lstStyle/>
          <a:p>
            <a:pPr marL="514350" indent="-514350">
              <a:buFont typeface="+mj-lt"/>
              <a:buAutoNum type="arabicPeriod" startAt="5"/>
            </a:pPr>
            <a:r>
              <a:rPr lang="en-US" dirty="0" err="1" smtClean="0"/>
              <a:t>appActivity</a:t>
            </a:r>
            <a:r>
              <a:rPr lang="en-US" dirty="0" smtClean="0"/>
              <a:t> (and </a:t>
            </a:r>
            <a:r>
              <a:rPr lang="en-US" dirty="0" err="1" smtClean="0"/>
              <a:t>appPackage</a:t>
            </a:r>
            <a:r>
              <a:rPr lang="en-US" dirty="0" smtClean="0"/>
              <a:t>)- First, make sure that the emulator is running and the desired app and activity are open on the screen. Open the </a:t>
            </a:r>
            <a:r>
              <a:rPr lang="en-US" dirty="0" err="1" smtClean="0"/>
              <a:t>cmd</a:t>
            </a:r>
            <a:r>
              <a:rPr lang="en-US" dirty="0" smtClean="0"/>
              <a:t> and enter the following command : </a:t>
            </a:r>
          </a:p>
          <a:p>
            <a:pPr marL="0" indent="0">
              <a:buNone/>
            </a:pPr>
            <a:r>
              <a:rPr lang="en-US" altLang="en-US" sz="2400" dirty="0">
                <a:solidFill>
                  <a:schemeClr val="accent1"/>
                </a:solidFill>
              </a:rPr>
              <a:t> </a:t>
            </a:r>
            <a:r>
              <a:rPr lang="en-US" altLang="en-US" sz="2400" dirty="0" smtClean="0">
                <a:solidFill>
                  <a:schemeClr val="accent1"/>
                </a:solidFill>
              </a:rPr>
              <a:t>      </a:t>
            </a:r>
            <a:r>
              <a:rPr lang="en-US" altLang="en-US" sz="2400" dirty="0" smtClean="0"/>
              <a:t>For windows: </a:t>
            </a:r>
            <a:r>
              <a:rPr lang="en-US" altLang="en-US" sz="2400" dirty="0" err="1" smtClean="0">
                <a:solidFill>
                  <a:schemeClr val="accent1"/>
                </a:solidFill>
              </a:rPr>
              <a:t>adb</a:t>
            </a:r>
            <a:r>
              <a:rPr lang="en-US" altLang="en-US" sz="2400" dirty="0" smtClean="0">
                <a:solidFill>
                  <a:schemeClr val="accent1"/>
                </a:solidFill>
              </a:rPr>
              <a:t> </a:t>
            </a:r>
            <a:r>
              <a:rPr lang="en-US" altLang="en-US" sz="2400" dirty="0">
                <a:solidFill>
                  <a:schemeClr val="accent1"/>
                </a:solidFill>
              </a:rPr>
              <a:t>shell </a:t>
            </a:r>
            <a:r>
              <a:rPr lang="en-US" altLang="en-US" sz="2400" dirty="0" err="1">
                <a:solidFill>
                  <a:schemeClr val="accent1"/>
                </a:solidFill>
              </a:rPr>
              <a:t>dumpsys</a:t>
            </a:r>
            <a:r>
              <a:rPr lang="en-US" altLang="en-US" sz="2400" dirty="0">
                <a:solidFill>
                  <a:schemeClr val="accent1"/>
                </a:solidFill>
              </a:rPr>
              <a:t> window | find "</a:t>
            </a:r>
            <a:r>
              <a:rPr lang="en-US" altLang="en-US" sz="2400" dirty="0" err="1">
                <a:solidFill>
                  <a:schemeClr val="accent1"/>
                </a:solidFill>
              </a:rPr>
              <a:t>mCurrentFocus</a:t>
            </a:r>
            <a:r>
              <a:rPr lang="en-US" altLang="en-US" sz="2400" dirty="0">
                <a:solidFill>
                  <a:schemeClr val="accent1"/>
                </a:solidFill>
              </a:rPr>
              <a:t>" </a:t>
            </a:r>
          </a:p>
          <a:p>
            <a:pPr marL="0" indent="0">
              <a:buNone/>
            </a:pPr>
            <a:r>
              <a:rPr lang="en-US" altLang="en-US" sz="2400" dirty="0" smtClean="0">
                <a:solidFill>
                  <a:schemeClr val="accent1"/>
                </a:solidFill>
              </a:rPr>
              <a:t>       </a:t>
            </a:r>
            <a:r>
              <a:rPr lang="en-US" altLang="en-US" sz="2400" dirty="0" smtClean="0"/>
              <a:t>For Linux/Mac: </a:t>
            </a:r>
            <a:r>
              <a:rPr lang="en-US" altLang="en-US" sz="2400" dirty="0" err="1">
                <a:solidFill>
                  <a:schemeClr val="accent1"/>
                </a:solidFill>
              </a:rPr>
              <a:t>adb</a:t>
            </a:r>
            <a:r>
              <a:rPr lang="en-US" altLang="en-US" sz="2400" dirty="0">
                <a:solidFill>
                  <a:schemeClr val="accent1"/>
                </a:solidFill>
              </a:rPr>
              <a:t> shell </a:t>
            </a:r>
            <a:r>
              <a:rPr lang="en-US" altLang="en-US" sz="2400" dirty="0" err="1">
                <a:solidFill>
                  <a:schemeClr val="accent1"/>
                </a:solidFill>
              </a:rPr>
              <a:t>dumpsys</a:t>
            </a:r>
            <a:r>
              <a:rPr lang="en-US" altLang="en-US" sz="2400" dirty="0">
                <a:solidFill>
                  <a:schemeClr val="accent1"/>
                </a:solidFill>
              </a:rPr>
              <a:t> window | grep -E '</a:t>
            </a:r>
            <a:r>
              <a:rPr lang="en-US" altLang="en-US" sz="2400" dirty="0" err="1">
                <a:solidFill>
                  <a:schemeClr val="accent1"/>
                </a:solidFill>
              </a:rPr>
              <a:t>mCurrentFocus</a:t>
            </a:r>
            <a:r>
              <a:rPr lang="en-US" altLang="en-US" sz="2400" dirty="0">
                <a:solidFill>
                  <a:schemeClr val="accent1"/>
                </a:solidFill>
              </a:rPr>
              <a:t>' </a:t>
            </a:r>
          </a:p>
          <a:p>
            <a:pPr marL="0" indent="0">
              <a:buNone/>
            </a:pPr>
            <a:endParaRPr lang="en-US" altLang="en-US" sz="1800" dirty="0">
              <a:solidFill>
                <a:schemeClr val="accent1"/>
              </a:solidFill>
            </a:endParaRPr>
          </a:p>
          <a:p>
            <a:pPr marL="0" indent="0">
              <a:buNone/>
            </a:pPr>
            <a:endParaRPr lang="en-US" altLang="en-US" sz="6000" dirty="0">
              <a:solidFill>
                <a:schemeClr val="accent1"/>
              </a:solidFill>
              <a:latin typeface="Arial" panose="020B0604020202020204" pitchFamily="34" charset="0"/>
            </a:endParaRPr>
          </a:p>
          <a:p>
            <a:pPr marL="514350" indent="-514350">
              <a:buFont typeface="+mj-lt"/>
              <a:buAutoNum type="arabicPeriod" startAt="5"/>
            </a:pPr>
            <a:endParaRPr lang="en-US" dirty="0"/>
          </a:p>
        </p:txBody>
      </p:sp>
      <p:pic>
        <p:nvPicPr>
          <p:cNvPr id="9" name="Picture 8"/>
          <p:cNvPicPr>
            <a:picLocks noChangeAspect="1"/>
          </p:cNvPicPr>
          <p:nvPr/>
        </p:nvPicPr>
        <p:blipFill>
          <a:blip r:embed="rId2"/>
          <a:stretch>
            <a:fillRect/>
          </a:stretch>
        </p:blipFill>
        <p:spPr>
          <a:xfrm>
            <a:off x="1421912" y="4397390"/>
            <a:ext cx="8696325" cy="561975"/>
          </a:xfrm>
          <a:prstGeom prst="rect">
            <a:avLst/>
          </a:prstGeom>
        </p:spPr>
      </p:pic>
      <p:cxnSp>
        <p:nvCxnSpPr>
          <p:cNvPr id="12" name="Straight Connector 11"/>
          <p:cNvCxnSpPr/>
          <p:nvPr/>
        </p:nvCxnSpPr>
        <p:spPr>
          <a:xfrm>
            <a:off x="4046900" y="4923153"/>
            <a:ext cx="235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00801" y="4923153"/>
            <a:ext cx="3485583"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347171" y="4959365"/>
            <a:ext cx="659397" cy="656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24269" y="5652107"/>
            <a:ext cx="2845805" cy="646331"/>
          </a:xfrm>
          <a:prstGeom prst="rect">
            <a:avLst/>
          </a:prstGeom>
          <a:noFill/>
        </p:spPr>
        <p:txBody>
          <a:bodyPr wrap="square" rtlCol="0">
            <a:spAutoFit/>
          </a:bodyPr>
          <a:lstStyle/>
          <a:p>
            <a:r>
              <a:rPr lang="en-US" dirty="0" smtClean="0"/>
              <a:t>Before the / character is the </a:t>
            </a:r>
            <a:r>
              <a:rPr lang="en-US" dirty="0" err="1" smtClean="0"/>
              <a:t>appPackage</a:t>
            </a:r>
            <a:endParaRPr lang="en-US" dirty="0"/>
          </a:p>
        </p:txBody>
      </p:sp>
      <p:sp>
        <p:nvSpPr>
          <p:cNvPr id="19" name="TextBox 18"/>
          <p:cNvSpPr txBox="1"/>
          <p:nvPr/>
        </p:nvSpPr>
        <p:spPr>
          <a:xfrm>
            <a:off x="8129258" y="5679249"/>
            <a:ext cx="2845805" cy="646331"/>
          </a:xfrm>
          <a:prstGeom prst="rect">
            <a:avLst/>
          </a:prstGeom>
          <a:noFill/>
        </p:spPr>
        <p:txBody>
          <a:bodyPr wrap="square" rtlCol="0">
            <a:spAutoFit/>
          </a:bodyPr>
          <a:lstStyle/>
          <a:p>
            <a:r>
              <a:rPr lang="en-US" dirty="0" smtClean="0"/>
              <a:t>After the / character is the </a:t>
            </a:r>
            <a:r>
              <a:rPr lang="en-US" dirty="0" err="1" smtClean="0"/>
              <a:t>appActivity</a:t>
            </a:r>
            <a:endParaRPr lang="en-US" dirty="0"/>
          </a:p>
        </p:txBody>
      </p:sp>
      <p:cxnSp>
        <p:nvCxnSpPr>
          <p:cNvPr id="20" name="Straight Arrow Connector 19"/>
          <p:cNvCxnSpPr/>
          <p:nvPr/>
        </p:nvCxnSpPr>
        <p:spPr>
          <a:xfrm>
            <a:off x="8504977" y="4950296"/>
            <a:ext cx="774068" cy="665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54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5" name="Content Placeholder 4"/>
          <p:cNvSpPr>
            <a:spLocks noGrp="1"/>
          </p:cNvSpPr>
          <p:nvPr>
            <p:ph idx="1"/>
          </p:nvPr>
        </p:nvSpPr>
        <p:spPr/>
        <p:txBody>
          <a:bodyPr/>
          <a:lstStyle/>
          <a:p>
            <a:r>
              <a:rPr lang="en-US" dirty="0" smtClean="0"/>
              <a:t>After setting the desired capabilities you can click start session</a:t>
            </a:r>
          </a:p>
          <a:p>
            <a:r>
              <a:rPr lang="en-US" dirty="0" smtClean="0"/>
              <a:t>When the session starts you will see that the Appium reopens the application on the emulator and you will also see the below window</a:t>
            </a:r>
          </a:p>
        </p:txBody>
      </p:sp>
      <p:pic>
        <p:nvPicPr>
          <p:cNvPr id="9" name="Picture 8"/>
          <p:cNvPicPr>
            <a:picLocks noChangeAspect="1"/>
          </p:cNvPicPr>
          <p:nvPr/>
        </p:nvPicPr>
        <p:blipFill>
          <a:blip r:embed="rId2"/>
          <a:stretch>
            <a:fillRect/>
          </a:stretch>
        </p:blipFill>
        <p:spPr>
          <a:xfrm>
            <a:off x="2451671" y="3233296"/>
            <a:ext cx="6870898" cy="3624704"/>
          </a:xfrm>
          <a:prstGeom prst="rect">
            <a:avLst/>
          </a:prstGeom>
        </p:spPr>
      </p:pic>
    </p:spTree>
    <p:extLst>
      <p:ext uri="{BB962C8B-B14F-4D97-AF65-F5344CB8AC3E}">
        <p14:creationId xmlns:p14="http://schemas.microsoft.com/office/powerpoint/2010/main" val="330935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a:t>
            </a:r>
            <a:endParaRPr lang="en-US" dirty="0"/>
          </a:p>
        </p:txBody>
      </p:sp>
      <p:sp>
        <p:nvSpPr>
          <p:cNvPr id="3" name="Content Placeholder 2"/>
          <p:cNvSpPr>
            <a:spLocks noGrp="1"/>
          </p:cNvSpPr>
          <p:nvPr>
            <p:ph idx="1"/>
          </p:nvPr>
        </p:nvSpPr>
        <p:spPr/>
        <p:txBody>
          <a:bodyPr/>
          <a:lstStyle/>
          <a:p>
            <a:r>
              <a:rPr lang="en-US" dirty="0" smtClean="0"/>
              <a:t>In the previous slide Appium has opened a new window with the same display as on the emulator.</a:t>
            </a:r>
          </a:p>
          <a:p>
            <a:r>
              <a:rPr lang="en-US" dirty="0" smtClean="0"/>
              <a:t>Actions that are done on the Appium emulator session are also done on the Android Studio emulator but that won’t work in the other direction.</a:t>
            </a:r>
            <a:endParaRPr lang="en-US" dirty="0"/>
          </a:p>
        </p:txBody>
      </p:sp>
    </p:spTree>
    <p:extLst>
      <p:ext uri="{BB962C8B-B14F-4D97-AF65-F5344CB8AC3E}">
        <p14:creationId xmlns:p14="http://schemas.microsoft.com/office/powerpoint/2010/main" val="395293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 Quick Overview</a:t>
            </a:r>
            <a:endParaRPr lang="en-US" dirty="0"/>
          </a:p>
        </p:txBody>
      </p:sp>
      <p:pic>
        <p:nvPicPr>
          <p:cNvPr id="4" name="Picture 3"/>
          <p:cNvPicPr>
            <a:picLocks noChangeAspect="1"/>
          </p:cNvPicPr>
          <p:nvPr/>
        </p:nvPicPr>
        <p:blipFill>
          <a:blip r:embed="rId2"/>
          <a:stretch>
            <a:fillRect/>
          </a:stretch>
        </p:blipFill>
        <p:spPr>
          <a:xfrm>
            <a:off x="2069848" y="2448198"/>
            <a:ext cx="8052303" cy="4255894"/>
          </a:xfrm>
          <a:prstGeom prst="rect">
            <a:avLst/>
          </a:prstGeom>
        </p:spPr>
      </p:pic>
      <p:cxnSp>
        <p:nvCxnSpPr>
          <p:cNvPr id="5" name="Straight Arrow Connector 4"/>
          <p:cNvCxnSpPr/>
          <p:nvPr/>
        </p:nvCxnSpPr>
        <p:spPr>
          <a:xfrm flipH="1">
            <a:off x="1339913" y="4267126"/>
            <a:ext cx="729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3497" y="3918000"/>
            <a:ext cx="1086416" cy="646331"/>
          </a:xfrm>
          <a:prstGeom prst="rect">
            <a:avLst/>
          </a:prstGeom>
          <a:noFill/>
        </p:spPr>
        <p:txBody>
          <a:bodyPr wrap="square" rtlCol="0">
            <a:spAutoFit/>
          </a:bodyPr>
          <a:lstStyle/>
          <a:p>
            <a:r>
              <a:rPr lang="en-US" dirty="0" err="1" smtClean="0"/>
              <a:t>Appium’s</a:t>
            </a:r>
            <a:r>
              <a:rPr lang="en-US" dirty="0" smtClean="0"/>
              <a:t> emulator</a:t>
            </a:r>
            <a:endParaRPr lang="en-US" dirty="0"/>
          </a:p>
        </p:txBody>
      </p:sp>
      <p:cxnSp>
        <p:nvCxnSpPr>
          <p:cNvPr id="9" name="Straight Arrow Connector 8"/>
          <p:cNvCxnSpPr/>
          <p:nvPr/>
        </p:nvCxnSpPr>
        <p:spPr>
          <a:xfrm flipH="1" flipV="1">
            <a:off x="4155541" y="2254313"/>
            <a:ext cx="534154" cy="588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52665" y="1981720"/>
            <a:ext cx="2218099" cy="369332"/>
          </a:xfrm>
          <a:prstGeom prst="rect">
            <a:avLst/>
          </a:prstGeom>
          <a:noFill/>
        </p:spPr>
        <p:txBody>
          <a:bodyPr wrap="square" rtlCol="0">
            <a:spAutoFit/>
          </a:bodyPr>
          <a:lstStyle/>
          <a:p>
            <a:r>
              <a:rPr lang="en-US" dirty="0" smtClean="0"/>
              <a:t>Select Elements</a:t>
            </a:r>
            <a:endParaRPr lang="en-US" dirty="0"/>
          </a:p>
        </p:txBody>
      </p:sp>
      <p:cxnSp>
        <p:nvCxnSpPr>
          <p:cNvPr id="15" name="Straight Arrow Connector 14"/>
          <p:cNvCxnSpPr>
            <a:endCxn id="17" idx="2"/>
          </p:cNvCxnSpPr>
          <p:nvPr/>
        </p:nvCxnSpPr>
        <p:spPr>
          <a:xfrm flipH="1" flipV="1">
            <a:off x="5137841" y="1836204"/>
            <a:ext cx="1" cy="1006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7104" y="1466872"/>
            <a:ext cx="2281473" cy="369332"/>
          </a:xfrm>
          <a:prstGeom prst="rect">
            <a:avLst/>
          </a:prstGeom>
          <a:noFill/>
        </p:spPr>
        <p:txBody>
          <a:bodyPr wrap="square" rtlCol="0">
            <a:spAutoFit/>
          </a:bodyPr>
          <a:lstStyle/>
          <a:p>
            <a:r>
              <a:rPr lang="en-US" dirty="0" smtClean="0"/>
              <a:t>Swipe by coordinates</a:t>
            </a:r>
            <a:endParaRPr lang="en-US" dirty="0"/>
          </a:p>
        </p:txBody>
      </p:sp>
      <p:sp>
        <p:nvSpPr>
          <p:cNvPr id="19" name="TextBox 18"/>
          <p:cNvSpPr txBox="1"/>
          <p:nvPr/>
        </p:nvSpPr>
        <p:spPr>
          <a:xfrm>
            <a:off x="5522613" y="3329202"/>
            <a:ext cx="2281473" cy="369332"/>
          </a:xfrm>
          <a:prstGeom prst="rect">
            <a:avLst/>
          </a:prstGeom>
          <a:noFill/>
        </p:spPr>
        <p:txBody>
          <a:bodyPr wrap="square" rtlCol="0">
            <a:spAutoFit/>
          </a:bodyPr>
          <a:lstStyle/>
          <a:p>
            <a:r>
              <a:rPr lang="en-US" dirty="0" smtClean="0"/>
              <a:t>Back</a:t>
            </a:r>
            <a:endParaRPr lang="en-US" dirty="0"/>
          </a:p>
        </p:txBody>
      </p:sp>
      <p:cxnSp>
        <p:nvCxnSpPr>
          <p:cNvPr id="20" name="Straight Arrow Connector 19"/>
          <p:cNvCxnSpPr/>
          <p:nvPr/>
        </p:nvCxnSpPr>
        <p:spPr>
          <a:xfrm flipH="1">
            <a:off x="5858724" y="3206416"/>
            <a:ext cx="2" cy="238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4919" y="1933350"/>
            <a:ext cx="2928797" cy="369332"/>
          </a:xfrm>
          <a:prstGeom prst="rect">
            <a:avLst/>
          </a:prstGeom>
          <a:noFill/>
        </p:spPr>
        <p:txBody>
          <a:bodyPr wrap="square" rtlCol="0">
            <a:spAutoFit/>
          </a:bodyPr>
          <a:lstStyle/>
          <a:p>
            <a:r>
              <a:rPr lang="en-US" dirty="0" smtClean="0"/>
              <a:t>Refresh source &amp; screenshot</a:t>
            </a:r>
            <a:endParaRPr lang="en-US" dirty="0"/>
          </a:p>
        </p:txBody>
      </p:sp>
      <p:cxnSp>
        <p:nvCxnSpPr>
          <p:cNvPr id="23" name="Straight Arrow Connector 22"/>
          <p:cNvCxnSpPr/>
          <p:nvPr/>
        </p:nvCxnSpPr>
        <p:spPr>
          <a:xfrm flipV="1">
            <a:off x="6192571" y="2302683"/>
            <a:ext cx="86006" cy="611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49087" y="3160979"/>
            <a:ext cx="6034" cy="296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5999" y="3436129"/>
            <a:ext cx="841972" cy="369332"/>
          </a:xfrm>
          <a:prstGeom prst="rect">
            <a:avLst/>
          </a:prstGeom>
          <a:noFill/>
        </p:spPr>
        <p:txBody>
          <a:bodyPr wrap="square" rtlCol="0">
            <a:spAutoFit/>
          </a:bodyPr>
          <a:lstStyle/>
          <a:p>
            <a:r>
              <a:rPr lang="en-US" dirty="0" smtClean="0"/>
              <a:t>Record</a:t>
            </a:r>
            <a:endParaRPr lang="en-US" dirty="0"/>
          </a:p>
        </p:txBody>
      </p:sp>
      <p:cxnSp>
        <p:nvCxnSpPr>
          <p:cNvPr id="32" name="Straight Arrow Connector 31"/>
          <p:cNvCxnSpPr/>
          <p:nvPr/>
        </p:nvCxnSpPr>
        <p:spPr>
          <a:xfrm>
            <a:off x="7440438" y="3032379"/>
            <a:ext cx="38175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804086" y="2853152"/>
            <a:ext cx="841972" cy="369332"/>
          </a:xfrm>
          <a:prstGeom prst="rect">
            <a:avLst/>
          </a:prstGeom>
          <a:noFill/>
        </p:spPr>
        <p:txBody>
          <a:bodyPr wrap="square" rtlCol="0">
            <a:spAutoFit/>
          </a:bodyPr>
          <a:lstStyle/>
          <a:p>
            <a:r>
              <a:rPr lang="en-US" dirty="0" smtClean="0"/>
              <a:t>Quit</a:t>
            </a:r>
            <a:endParaRPr lang="en-US" dirty="0"/>
          </a:p>
        </p:txBody>
      </p:sp>
      <p:cxnSp>
        <p:nvCxnSpPr>
          <p:cNvPr id="37" name="Straight Arrow Connector 36"/>
          <p:cNvCxnSpPr/>
          <p:nvPr/>
        </p:nvCxnSpPr>
        <p:spPr>
          <a:xfrm>
            <a:off x="6803682" y="3173337"/>
            <a:ext cx="543392" cy="26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44032" y="3396978"/>
            <a:ext cx="1729212" cy="369332"/>
          </a:xfrm>
          <a:prstGeom prst="rect">
            <a:avLst/>
          </a:prstGeom>
          <a:noFill/>
        </p:spPr>
        <p:txBody>
          <a:bodyPr wrap="square" rtlCol="0">
            <a:spAutoFit/>
          </a:bodyPr>
          <a:lstStyle/>
          <a:p>
            <a:r>
              <a:rPr lang="en-US" dirty="0" smtClean="0"/>
              <a:t>Search element</a:t>
            </a:r>
            <a:endParaRPr lang="en-US" dirty="0"/>
          </a:p>
        </p:txBody>
      </p:sp>
      <p:cxnSp>
        <p:nvCxnSpPr>
          <p:cNvPr id="41" name="Straight Arrow Connector 40"/>
          <p:cNvCxnSpPr/>
          <p:nvPr/>
        </p:nvCxnSpPr>
        <p:spPr>
          <a:xfrm flipV="1">
            <a:off x="7115269" y="2655733"/>
            <a:ext cx="207853" cy="1974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57104" y="2363503"/>
            <a:ext cx="1180725" cy="369332"/>
          </a:xfrm>
          <a:prstGeom prst="rect">
            <a:avLst/>
          </a:prstGeom>
          <a:noFill/>
        </p:spPr>
        <p:txBody>
          <a:bodyPr wrap="square" rtlCol="0">
            <a:spAutoFit/>
          </a:bodyPr>
          <a:lstStyle/>
          <a:p>
            <a:r>
              <a:rPr lang="en-US" dirty="0" smtClean="0"/>
              <a:t>Copy XML</a:t>
            </a:r>
            <a:endParaRPr lang="en-US" dirty="0"/>
          </a:p>
        </p:txBody>
      </p:sp>
      <p:sp>
        <p:nvSpPr>
          <p:cNvPr id="45" name="TextBox 44"/>
          <p:cNvSpPr txBox="1"/>
          <p:nvPr/>
        </p:nvSpPr>
        <p:spPr>
          <a:xfrm>
            <a:off x="10462501" y="3620795"/>
            <a:ext cx="1729212" cy="646331"/>
          </a:xfrm>
          <a:prstGeom prst="rect">
            <a:avLst/>
          </a:prstGeom>
          <a:noFill/>
        </p:spPr>
        <p:txBody>
          <a:bodyPr wrap="square" rtlCol="0">
            <a:spAutoFit/>
          </a:bodyPr>
          <a:lstStyle/>
          <a:p>
            <a:r>
              <a:rPr lang="en-US" dirty="0" smtClean="0"/>
              <a:t>Selected element details</a:t>
            </a:r>
            <a:endParaRPr lang="en-US" dirty="0"/>
          </a:p>
        </p:txBody>
      </p:sp>
      <p:cxnSp>
        <p:nvCxnSpPr>
          <p:cNvPr id="46" name="Straight Arrow Connector 45"/>
          <p:cNvCxnSpPr>
            <a:endCxn id="45" idx="1"/>
          </p:cNvCxnSpPr>
          <p:nvPr/>
        </p:nvCxnSpPr>
        <p:spPr>
          <a:xfrm>
            <a:off x="9343176" y="3943960"/>
            <a:ext cx="11193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483261" y="4046899"/>
            <a:ext cx="2513843" cy="1469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53909" y="5183977"/>
            <a:ext cx="1329351" cy="646331"/>
          </a:xfrm>
          <a:prstGeom prst="rect">
            <a:avLst/>
          </a:prstGeom>
          <a:noFill/>
        </p:spPr>
        <p:txBody>
          <a:bodyPr wrap="square" rtlCol="0">
            <a:spAutoFit/>
          </a:bodyPr>
          <a:lstStyle/>
          <a:p>
            <a:r>
              <a:rPr lang="en-US" dirty="0" smtClean="0"/>
              <a:t>App source XML tree</a:t>
            </a:r>
            <a:endParaRPr lang="en-US" dirty="0"/>
          </a:p>
        </p:txBody>
      </p:sp>
      <p:cxnSp>
        <p:nvCxnSpPr>
          <p:cNvPr id="52" name="Straight Arrow Connector 51"/>
          <p:cNvCxnSpPr/>
          <p:nvPr/>
        </p:nvCxnSpPr>
        <p:spPr>
          <a:xfrm flipH="1">
            <a:off x="5268363" y="3173337"/>
            <a:ext cx="123640" cy="59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973539" y="3767068"/>
            <a:ext cx="713288" cy="369332"/>
          </a:xfrm>
          <a:prstGeom prst="rect">
            <a:avLst/>
          </a:prstGeom>
          <a:noFill/>
        </p:spPr>
        <p:txBody>
          <a:bodyPr wrap="square" rtlCol="0">
            <a:spAutoFit/>
          </a:bodyPr>
          <a:lstStyle/>
          <a:p>
            <a:r>
              <a:rPr lang="en-US" dirty="0" smtClean="0"/>
              <a:t>Click</a:t>
            </a:r>
            <a:endParaRPr lang="en-US" dirty="0"/>
          </a:p>
        </p:txBody>
      </p:sp>
    </p:spTree>
    <p:extLst>
      <p:ext uri="{BB962C8B-B14F-4D97-AF65-F5344CB8AC3E}">
        <p14:creationId xmlns:p14="http://schemas.microsoft.com/office/powerpoint/2010/main" val="320165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element</a:t>
            </a:r>
            <a:endParaRPr lang="en-US" dirty="0"/>
          </a:p>
        </p:txBody>
      </p:sp>
      <p:sp>
        <p:nvSpPr>
          <p:cNvPr id="3" name="Content Placeholder 2"/>
          <p:cNvSpPr>
            <a:spLocks noGrp="1"/>
          </p:cNvSpPr>
          <p:nvPr>
            <p:ph idx="1"/>
          </p:nvPr>
        </p:nvSpPr>
        <p:spPr/>
        <p:txBody>
          <a:bodyPr>
            <a:normAutofit lnSpcReduction="10000"/>
          </a:bodyPr>
          <a:lstStyle/>
          <a:p>
            <a:r>
              <a:rPr lang="en-US" dirty="0" smtClean="0"/>
              <a:t>You can select different elements on the screen by clicking on the select elements button or by clicking on the element in the XML tree</a:t>
            </a:r>
          </a:p>
          <a:p>
            <a:r>
              <a:rPr lang="en-US" dirty="0" smtClean="0"/>
              <a:t>The details of  the last selected element are displayed on the right. The details are split into two sections:</a:t>
            </a:r>
          </a:p>
          <a:p>
            <a:pPr marL="514350" indent="-514350">
              <a:buFont typeface="+mj-lt"/>
              <a:buAutoNum type="arabicPeriod"/>
            </a:pPr>
            <a:r>
              <a:rPr lang="en-US" dirty="0" smtClean="0"/>
              <a:t>Find by- id or </a:t>
            </a:r>
            <a:r>
              <a:rPr lang="en-US" dirty="0" err="1" smtClean="0"/>
              <a:t>xpath</a:t>
            </a:r>
            <a:r>
              <a:rPr lang="en-US" dirty="0" smtClean="0"/>
              <a:t>. Display the selector that are used to find the element. You can also test each of them to check how quick the element has been found (Usually id is faster).</a:t>
            </a:r>
          </a:p>
          <a:p>
            <a:pPr marL="514350" indent="-514350">
              <a:buFont typeface="+mj-lt"/>
              <a:buAutoNum type="arabicPeriod"/>
            </a:pPr>
            <a:r>
              <a:rPr lang="en-US" dirty="0" smtClean="0"/>
              <a:t>Attributes- such as index, text, enabled, clickable with their values.</a:t>
            </a:r>
          </a:p>
          <a:p>
            <a:r>
              <a:rPr lang="en-US" dirty="0" smtClean="0"/>
              <a:t>You can make different actions on the selected element such as click, send text, clear.</a:t>
            </a:r>
          </a:p>
          <a:p>
            <a:pPr marL="514350" indent="-514350">
              <a:buFont typeface="+mj-lt"/>
              <a:buAutoNum type="arabicPeriod"/>
            </a:pPr>
            <a:endParaRPr lang="en-US" dirty="0"/>
          </a:p>
        </p:txBody>
      </p:sp>
    </p:spTree>
    <p:extLst>
      <p:ext uri="{BB962C8B-B14F-4D97-AF65-F5344CB8AC3E}">
        <p14:creationId xmlns:p14="http://schemas.microsoft.com/office/powerpoint/2010/main" val="251248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123" y="2224410"/>
            <a:ext cx="5677161" cy="4257871"/>
          </a:xfrm>
        </p:spPr>
      </p:pic>
      <p:sp>
        <p:nvSpPr>
          <p:cNvPr id="5" name="TextBox 4"/>
          <p:cNvSpPr txBox="1"/>
          <p:nvPr/>
        </p:nvSpPr>
        <p:spPr>
          <a:xfrm>
            <a:off x="901575" y="1844164"/>
            <a:ext cx="4381877" cy="3693319"/>
          </a:xfrm>
          <a:prstGeom prst="rect">
            <a:avLst/>
          </a:prstGeom>
          <a:noFill/>
        </p:spPr>
        <p:txBody>
          <a:bodyPr wrap="square" rtlCol="0">
            <a:spAutoFit/>
          </a:bodyPr>
          <a:lstStyle/>
          <a:p>
            <a:r>
              <a:rPr lang="en-US" dirty="0" smtClean="0"/>
              <a:t>Appium is </a:t>
            </a:r>
            <a:r>
              <a:rPr lang="en-US" dirty="0"/>
              <a:t>a test automation framework for use with native, hybrid and mobile web apps</a:t>
            </a:r>
            <a:r>
              <a:rPr lang="en-US" dirty="0" smtClean="0"/>
              <a:t>.</a:t>
            </a:r>
            <a:endParaRPr lang="en-US" dirty="0"/>
          </a:p>
          <a:p>
            <a:endParaRPr lang="en-US" dirty="0" smtClean="0"/>
          </a:p>
          <a:p>
            <a:r>
              <a:rPr lang="en-US" dirty="0" smtClean="0"/>
              <a:t>How it works?</a:t>
            </a:r>
          </a:p>
          <a:p>
            <a:endParaRPr lang="en-US" dirty="0"/>
          </a:p>
          <a:p>
            <a:r>
              <a:rPr lang="en-US" dirty="0" smtClean="0"/>
              <a:t>Appium is an Http server written in node.js which creates and handles multiple </a:t>
            </a:r>
            <a:r>
              <a:rPr lang="en-US" dirty="0" err="1" smtClean="0"/>
              <a:t>WebDrivers</a:t>
            </a:r>
            <a:r>
              <a:rPr lang="en-US" dirty="0" smtClean="0"/>
              <a:t> sessions for different platforms like IOS, Android and Windows. Appium starts a “test case” on the device that spawns a server and listens for commands from the main Appium server.</a:t>
            </a:r>
            <a:endParaRPr lang="en-US" dirty="0"/>
          </a:p>
        </p:txBody>
      </p:sp>
    </p:spTree>
    <p:extLst>
      <p:ext uri="{BB962C8B-B14F-4D97-AF65-F5344CB8AC3E}">
        <p14:creationId xmlns:p14="http://schemas.microsoft.com/office/powerpoint/2010/main" val="1435105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element</a:t>
            </a:r>
            <a:endParaRPr lang="en-US" dirty="0"/>
          </a:p>
        </p:txBody>
      </p:sp>
      <p:pic>
        <p:nvPicPr>
          <p:cNvPr id="5" name="Picture 4"/>
          <p:cNvPicPr>
            <a:picLocks noChangeAspect="1"/>
          </p:cNvPicPr>
          <p:nvPr/>
        </p:nvPicPr>
        <p:blipFill>
          <a:blip r:embed="rId2"/>
          <a:stretch>
            <a:fillRect/>
          </a:stretch>
        </p:blipFill>
        <p:spPr>
          <a:xfrm>
            <a:off x="2069848" y="2448198"/>
            <a:ext cx="8052303" cy="4255894"/>
          </a:xfrm>
          <a:prstGeom prst="rect">
            <a:avLst/>
          </a:prstGeom>
        </p:spPr>
      </p:pic>
      <p:cxnSp>
        <p:nvCxnSpPr>
          <p:cNvPr id="7" name="Straight Arrow Connector 6"/>
          <p:cNvCxnSpPr/>
          <p:nvPr/>
        </p:nvCxnSpPr>
        <p:spPr>
          <a:xfrm flipH="1" flipV="1">
            <a:off x="6246891" y="2018923"/>
            <a:ext cx="1647731" cy="22452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23850" y="1637749"/>
            <a:ext cx="2372008" cy="646331"/>
          </a:xfrm>
          <a:prstGeom prst="rect">
            <a:avLst/>
          </a:prstGeom>
          <a:noFill/>
        </p:spPr>
        <p:txBody>
          <a:bodyPr wrap="square" rtlCol="0">
            <a:spAutoFit/>
          </a:bodyPr>
          <a:lstStyle/>
          <a:p>
            <a:r>
              <a:rPr lang="en-US" dirty="0" smtClean="0"/>
              <a:t>Click on the selected element</a:t>
            </a:r>
            <a:endParaRPr lang="en-US" dirty="0"/>
          </a:p>
        </p:txBody>
      </p:sp>
      <p:cxnSp>
        <p:nvCxnSpPr>
          <p:cNvPr id="9" name="Straight Arrow Connector 8"/>
          <p:cNvCxnSpPr/>
          <p:nvPr/>
        </p:nvCxnSpPr>
        <p:spPr>
          <a:xfrm flipH="1" flipV="1">
            <a:off x="7971767" y="869710"/>
            <a:ext cx="312154" cy="3394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08618" y="488534"/>
            <a:ext cx="2612114" cy="646331"/>
          </a:xfrm>
          <a:prstGeom prst="rect">
            <a:avLst/>
          </a:prstGeom>
          <a:noFill/>
        </p:spPr>
        <p:txBody>
          <a:bodyPr wrap="square" rtlCol="0">
            <a:spAutoFit/>
          </a:bodyPr>
          <a:lstStyle/>
          <a:p>
            <a:r>
              <a:rPr lang="en-US" dirty="0" smtClean="0"/>
              <a:t>Send text to the selected element</a:t>
            </a:r>
            <a:endParaRPr lang="en-US" dirty="0"/>
          </a:p>
        </p:txBody>
      </p:sp>
      <p:cxnSp>
        <p:nvCxnSpPr>
          <p:cNvPr id="14" name="Straight Arrow Connector 13"/>
          <p:cNvCxnSpPr/>
          <p:nvPr/>
        </p:nvCxnSpPr>
        <p:spPr>
          <a:xfrm flipV="1">
            <a:off x="8790915" y="1425533"/>
            <a:ext cx="1517210" cy="2838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44976" y="1044357"/>
            <a:ext cx="2612114" cy="369332"/>
          </a:xfrm>
          <a:prstGeom prst="rect">
            <a:avLst/>
          </a:prstGeom>
          <a:noFill/>
        </p:spPr>
        <p:txBody>
          <a:bodyPr wrap="square" rtlCol="0">
            <a:spAutoFit/>
          </a:bodyPr>
          <a:lstStyle/>
          <a:p>
            <a:r>
              <a:rPr lang="en-US" dirty="0" smtClean="0"/>
              <a:t>Clear the element</a:t>
            </a:r>
            <a:endParaRPr lang="en-US" dirty="0"/>
          </a:p>
        </p:txBody>
      </p:sp>
      <p:cxnSp>
        <p:nvCxnSpPr>
          <p:cNvPr id="19" name="Straight Arrow Connector 18"/>
          <p:cNvCxnSpPr/>
          <p:nvPr/>
        </p:nvCxnSpPr>
        <p:spPr>
          <a:xfrm flipV="1">
            <a:off x="9134947" y="3467477"/>
            <a:ext cx="1216086" cy="796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705692" y="5964726"/>
            <a:ext cx="645341" cy="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705692" y="5021692"/>
            <a:ext cx="6453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08125" y="4652788"/>
            <a:ext cx="2046083" cy="830997"/>
          </a:xfrm>
          <a:prstGeom prst="rect">
            <a:avLst/>
          </a:prstGeom>
          <a:noFill/>
        </p:spPr>
        <p:txBody>
          <a:bodyPr wrap="square" rtlCol="0">
            <a:spAutoFit/>
          </a:bodyPr>
          <a:lstStyle/>
          <a:p>
            <a:r>
              <a:rPr lang="en-US" sz="1600" dirty="0" smtClean="0"/>
              <a:t>Get the time that it takes to find the element by it’s id</a:t>
            </a:r>
            <a:endParaRPr lang="en-US" sz="1600" dirty="0"/>
          </a:p>
        </p:txBody>
      </p:sp>
      <p:sp>
        <p:nvSpPr>
          <p:cNvPr id="28" name="TextBox 27"/>
          <p:cNvSpPr txBox="1"/>
          <p:nvPr/>
        </p:nvSpPr>
        <p:spPr>
          <a:xfrm>
            <a:off x="10308124" y="5565262"/>
            <a:ext cx="2046083" cy="830997"/>
          </a:xfrm>
          <a:prstGeom prst="rect">
            <a:avLst/>
          </a:prstGeom>
          <a:noFill/>
        </p:spPr>
        <p:txBody>
          <a:bodyPr wrap="square" rtlCol="0">
            <a:spAutoFit/>
          </a:bodyPr>
          <a:lstStyle/>
          <a:p>
            <a:r>
              <a:rPr lang="en-US" sz="1600" dirty="0" smtClean="0"/>
              <a:t>Get the time that it takes to find the element by it’s </a:t>
            </a:r>
            <a:r>
              <a:rPr lang="en-US" sz="1600" dirty="0" err="1" smtClean="0"/>
              <a:t>xpath</a:t>
            </a:r>
            <a:endParaRPr lang="en-US" sz="1600" dirty="0"/>
          </a:p>
        </p:txBody>
      </p:sp>
      <p:sp>
        <p:nvSpPr>
          <p:cNvPr id="30" name="TextBox 29"/>
          <p:cNvSpPr txBox="1"/>
          <p:nvPr/>
        </p:nvSpPr>
        <p:spPr>
          <a:xfrm>
            <a:off x="10339434" y="3216723"/>
            <a:ext cx="2046083" cy="338554"/>
          </a:xfrm>
          <a:prstGeom prst="rect">
            <a:avLst/>
          </a:prstGeom>
          <a:noFill/>
        </p:spPr>
        <p:txBody>
          <a:bodyPr wrap="square" rtlCol="0">
            <a:spAutoFit/>
          </a:bodyPr>
          <a:lstStyle/>
          <a:p>
            <a:r>
              <a:rPr lang="en-US" sz="1600" dirty="0" smtClean="0"/>
              <a:t>Copy Attributes</a:t>
            </a:r>
            <a:endParaRPr lang="en-US" sz="1600" dirty="0"/>
          </a:p>
        </p:txBody>
      </p:sp>
    </p:spTree>
    <p:extLst>
      <p:ext uri="{BB962C8B-B14F-4D97-AF65-F5344CB8AC3E}">
        <p14:creationId xmlns:p14="http://schemas.microsoft.com/office/powerpoint/2010/main" val="414832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Swipe by coordinates</a:t>
            </a:r>
          </a:p>
        </p:txBody>
      </p:sp>
      <p:sp>
        <p:nvSpPr>
          <p:cNvPr id="3" name="Content Placeholder 2"/>
          <p:cNvSpPr>
            <a:spLocks noGrp="1"/>
          </p:cNvSpPr>
          <p:nvPr>
            <p:ph idx="1"/>
          </p:nvPr>
        </p:nvSpPr>
        <p:spPr/>
        <p:txBody>
          <a:bodyPr>
            <a:normAutofit/>
          </a:bodyPr>
          <a:lstStyle/>
          <a:p>
            <a:r>
              <a:rPr lang="en-US" dirty="0" smtClean="0"/>
              <a:t>You can simulate a swipe by using </a:t>
            </a:r>
            <a:r>
              <a:rPr lang="en-US" dirty="0"/>
              <a:t>Swipe by </a:t>
            </a:r>
            <a:r>
              <a:rPr lang="en-US" dirty="0" smtClean="0"/>
              <a:t>coordinates button.</a:t>
            </a:r>
          </a:p>
          <a:p>
            <a:r>
              <a:rPr lang="en-US" dirty="0" smtClean="0"/>
              <a:t>Then click on the start and end points of the swipe. </a:t>
            </a:r>
          </a:p>
          <a:p>
            <a:r>
              <a:rPr lang="en-US" dirty="0" smtClean="0"/>
              <a:t>This can be used to check swipes in our application for example: swipe for closing a menu.</a:t>
            </a:r>
          </a:p>
          <a:p>
            <a:pPr marL="514350" indent="-514350">
              <a:buFont typeface="+mj-lt"/>
              <a:buAutoNum type="arabicPeriod"/>
            </a:pPr>
            <a:endParaRPr lang="en-US" dirty="0"/>
          </a:p>
        </p:txBody>
      </p:sp>
    </p:spTree>
    <p:extLst>
      <p:ext uri="{BB962C8B-B14F-4D97-AF65-F5344CB8AC3E}">
        <p14:creationId xmlns:p14="http://schemas.microsoft.com/office/powerpoint/2010/main" val="1839688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7D487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711" y="289711"/>
            <a:ext cx="11768016" cy="6328372"/>
          </a:xfrm>
          <a:prstGeom prst="rect">
            <a:avLst/>
          </a:prstGeom>
        </p:spPr>
      </p:pic>
    </p:spTree>
    <p:extLst>
      <p:ext uri="{BB962C8B-B14F-4D97-AF65-F5344CB8AC3E}">
        <p14:creationId xmlns:p14="http://schemas.microsoft.com/office/powerpoint/2010/main" val="3268608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by </a:t>
            </a:r>
            <a:r>
              <a:rPr lang="en-US" dirty="0"/>
              <a:t>coordinates</a:t>
            </a:r>
          </a:p>
        </p:txBody>
      </p:sp>
      <p:sp>
        <p:nvSpPr>
          <p:cNvPr id="3" name="Content Placeholder 2"/>
          <p:cNvSpPr>
            <a:spLocks noGrp="1"/>
          </p:cNvSpPr>
          <p:nvPr>
            <p:ph idx="1"/>
          </p:nvPr>
        </p:nvSpPr>
        <p:spPr/>
        <p:txBody>
          <a:bodyPr>
            <a:normAutofit/>
          </a:bodyPr>
          <a:lstStyle/>
          <a:p>
            <a:r>
              <a:rPr lang="en-US" dirty="0" smtClean="0"/>
              <a:t>You can simulate a click by using </a:t>
            </a:r>
            <a:r>
              <a:rPr lang="en-US" dirty="0"/>
              <a:t>Tap </a:t>
            </a:r>
            <a:r>
              <a:rPr lang="en-US" dirty="0" smtClean="0"/>
              <a:t>by coordinates button.</a:t>
            </a:r>
          </a:p>
          <a:p>
            <a:pPr marL="0" indent="0">
              <a:buNone/>
            </a:pPr>
            <a:endParaRPr lang="en-US" dirty="0"/>
          </a:p>
        </p:txBody>
      </p:sp>
    </p:spTree>
    <p:extLst>
      <p:ext uri="{BB962C8B-B14F-4D97-AF65-F5344CB8AC3E}">
        <p14:creationId xmlns:p14="http://schemas.microsoft.com/office/powerpoint/2010/main" val="288918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recorder</a:t>
            </a:r>
            <a:endParaRPr lang="en-US" dirty="0"/>
          </a:p>
        </p:txBody>
      </p:sp>
      <p:sp>
        <p:nvSpPr>
          <p:cNvPr id="3" name="Content Placeholder 2"/>
          <p:cNvSpPr>
            <a:spLocks noGrp="1"/>
          </p:cNvSpPr>
          <p:nvPr>
            <p:ph idx="1"/>
          </p:nvPr>
        </p:nvSpPr>
        <p:spPr/>
        <p:txBody>
          <a:bodyPr>
            <a:normAutofit/>
          </a:bodyPr>
          <a:lstStyle/>
          <a:p>
            <a:r>
              <a:rPr lang="en-US" dirty="0" smtClean="0"/>
              <a:t>Very useful tool provided by the Appium Desktop.</a:t>
            </a:r>
          </a:p>
          <a:p>
            <a:r>
              <a:rPr lang="en-US" dirty="0" smtClean="0"/>
              <a:t>The recorder allows to make a set of actions on the emulator that will then translate them to code that we can use for testing.</a:t>
            </a:r>
          </a:p>
          <a:p>
            <a:r>
              <a:rPr lang="en-US" dirty="0" smtClean="0"/>
              <a:t>The code that is generated can be in different programming languages.</a:t>
            </a:r>
          </a:p>
          <a:p>
            <a:pPr marL="0" indent="0">
              <a:buNone/>
            </a:pPr>
            <a:endParaRPr lang="en-US" dirty="0"/>
          </a:p>
        </p:txBody>
      </p:sp>
    </p:spTree>
    <p:extLst>
      <p:ext uri="{BB962C8B-B14F-4D97-AF65-F5344CB8AC3E}">
        <p14:creationId xmlns:p14="http://schemas.microsoft.com/office/powerpoint/2010/main" val="3627663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6E0CA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610" y="229324"/>
            <a:ext cx="11800780" cy="6345992"/>
          </a:xfrm>
          <a:prstGeom prst="rect">
            <a:avLst/>
          </a:prstGeom>
        </p:spPr>
      </p:pic>
    </p:spTree>
    <p:extLst>
      <p:ext uri="{BB962C8B-B14F-4D97-AF65-F5344CB8AC3E}">
        <p14:creationId xmlns:p14="http://schemas.microsoft.com/office/powerpoint/2010/main" val="274710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3" name="Content Placeholder 2"/>
          <p:cNvSpPr>
            <a:spLocks noGrp="1"/>
          </p:cNvSpPr>
          <p:nvPr>
            <p:ph idx="1"/>
          </p:nvPr>
        </p:nvSpPr>
        <p:spPr/>
        <p:txBody>
          <a:bodyPr/>
          <a:lstStyle/>
          <a:p>
            <a:r>
              <a:rPr lang="en-US" dirty="0" smtClean="0"/>
              <a:t>In our demo we will create the tests in a new project with </a:t>
            </a:r>
            <a:r>
              <a:rPr lang="en-US" dirty="0" err="1" smtClean="0"/>
              <a:t>junit</a:t>
            </a:r>
            <a:r>
              <a:rPr lang="en-US" dirty="0" smtClean="0"/>
              <a:t> 5.4.2 using </a:t>
            </a:r>
            <a:r>
              <a:rPr lang="en-US" dirty="0" err="1" smtClean="0"/>
              <a:t>Intellij</a:t>
            </a:r>
            <a:r>
              <a:rPr lang="en-US" dirty="0" smtClean="0"/>
              <a:t> </a:t>
            </a:r>
            <a:r>
              <a:rPr lang="en-US" dirty="0" smtClean="0"/>
              <a:t>Idea</a:t>
            </a:r>
          </a:p>
          <a:p>
            <a:r>
              <a:rPr lang="en-US" dirty="0" smtClean="0"/>
              <a:t>Create libs folder that will be used for the Appium and selenium libraries.</a:t>
            </a:r>
            <a:endParaRPr lang="en-US" dirty="0"/>
          </a:p>
        </p:txBody>
      </p:sp>
    </p:spTree>
    <p:extLst>
      <p:ext uri="{BB962C8B-B14F-4D97-AF65-F5344CB8AC3E}">
        <p14:creationId xmlns:p14="http://schemas.microsoft.com/office/powerpoint/2010/main" val="353128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a:t>
            </a:r>
            <a:r>
              <a:rPr lang="en-US" dirty="0" smtClean="0"/>
              <a:t>Library</a:t>
            </a:r>
            <a:endParaRPr lang="en-US" dirty="0"/>
          </a:p>
        </p:txBody>
      </p:sp>
      <p:sp>
        <p:nvSpPr>
          <p:cNvPr id="3" name="Content Placeholder 2"/>
          <p:cNvSpPr>
            <a:spLocks noGrp="1"/>
          </p:cNvSpPr>
          <p:nvPr>
            <p:ph idx="1"/>
          </p:nvPr>
        </p:nvSpPr>
        <p:spPr/>
        <p:txBody>
          <a:bodyPr/>
          <a:lstStyle/>
          <a:p>
            <a:r>
              <a:rPr lang="en-US" dirty="0"/>
              <a:t>Go to </a:t>
            </a:r>
            <a:r>
              <a:rPr lang="en-US" dirty="0">
                <a:hlinkClick r:id="rId2"/>
              </a:rPr>
              <a:t>https://</a:t>
            </a:r>
            <a:r>
              <a:rPr lang="en-US" dirty="0" smtClean="0">
                <a:hlinkClick r:id="rId2"/>
              </a:rPr>
              <a:t>appium.io/downloads</a:t>
            </a:r>
            <a:endParaRPr lang="en-US" dirty="0" smtClean="0"/>
          </a:p>
          <a:p>
            <a:r>
              <a:rPr lang="en-US" dirty="0" smtClean="0"/>
              <a:t>Choose the java Appium client library </a:t>
            </a:r>
          </a:p>
          <a:p>
            <a:endParaRPr lang="en-US" dirty="0"/>
          </a:p>
        </p:txBody>
      </p:sp>
      <p:pic>
        <p:nvPicPr>
          <p:cNvPr id="4" name="Picture 3"/>
          <p:cNvPicPr>
            <a:picLocks noChangeAspect="1"/>
          </p:cNvPicPr>
          <p:nvPr/>
        </p:nvPicPr>
        <p:blipFill>
          <a:blip r:embed="rId3"/>
          <a:stretch>
            <a:fillRect/>
          </a:stretch>
        </p:blipFill>
        <p:spPr>
          <a:xfrm>
            <a:off x="7621886" y="1386681"/>
            <a:ext cx="4191000" cy="5229225"/>
          </a:xfrm>
          <a:prstGeom prst="rect">
            <a:avLst/>
          </a:prstGeom>
        </p:spPr>
      </p:pic>
    </p:spTree>
    <p:extLst>
      <p:ext uri="{BB962C8B-B14F-4D97-AF65-F5344CB8AC3E}">
        <p14:creationId xmlns:p14="http://schemas.microsoft.com/office/powerpoint/2010/main" val="3943574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a:t>
            </a:r>
            <a:r>
              <a:rPr lang="en-US" dirty="0" smtClean="0"/>
              <a:t>Library</a:t>
            </a:r>
            <a:endParaRPr lang="en-US" dirty="0"/>
          </a:p>
        </p:txBody>
      </p:sp>
      <p:sp>
        <p:nvSpPr>
          <p:cNvPr id="3" name="Content Placeholder 2"/>
          <p:cNvSpPr>
            <a:spLocks noGrp="1"/>
          </p:cNvSpPr>
          <p:nvPr>
            <p:ph idx="1"/>
          </p:nvPr>
        </p:nvSpPr>
        <p:spPr/>
        <p:txBody>
          <a:bodyPr/>
          <a:lstStyle/>
          <a:p>
            <a:r>
              <a:rPr lang="en-US" dirty="0" smtClean="0"/>
              <a:t>Click on download</a:t>
            </a:r>
          </a:p>
          <a:p>
            <a:endParaRPr lang="en-US" dirty="0"/>
          </a:p>
        </p:txBody>
      </p:sp>
      <p:pic>
        <p:nvPicPr>
          <p:cNvPr id="5" name="Picture 4"/>
          <p:cNvPicPr>
            <a:picLocks noChangeAspect="1"/>
          </p:cNvPicPr>
          <p:nvPr/>
        </p:nvPicPr>
        <p:blipFill>
          <a:blip r:embed="rId2"/>
          <a:stretch>
            <a:fillRect/>
          </a:stretch>
        </p:blipFill>
        <p:spPr>
          <a:xfrm>
            <a:off x="0" y="3330102"/>
            <a:ext cx="12192000" cy="3527898"/>
          </a:xfrm>
          <a:prstGeom prst="rect">
            <a:avLst/>
          </a:prstGeom>
        </p:spPr>
      </p:pic>
      <p:sp>
        <p:nvSpPr>
          <p:cNvPr id="6" name="Rectangle 5"/>
          <p:cNvSpPr/>
          <p:nvPr/>
        </p:nvSpPr>
        <p:spPr>
          <a:xfrm>
            <a:off x="11271564" y="4562947"/>
            <a:ext cx="28971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513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Library</a:t>
            </a:r>
            <a:endParaRPr lang="en-US" dirty="0"/>
          </a:p>
        </p:txBody>
      </p:sp>
      <p:sp>
        <p:nvSpPr>
          <p:cNvPr id="3" name="Content Placeholder 2"/>
          <p:cNvSpPr>
            <a:spLocks noGrp="1"/>
          </p:cNvSpPr>
          <p:nvPr>
            <p:ph idx="1"/>
          </p:nvPr>
        </p:nvSpPr>
        <p:spPr>
          <a:xfrm>
            <a:off x="838200" y="1825625"/>
            <a:ext cx="3679479" cy="4351338"/>
          </a:xfrm>
        </p:spPr>
        <p:txBody>
          <a:bodyPr/>
          <a:lstStyle/>
          <a:p>
            <a:r>
              <a:rPr lang="en-US" dirty="0" smtClean="0"/>
              <a:t>Download the jar file</a:t>
            </a:r>
          </a:p>
          <a:p>
            <a:r>
              <a:rPr lang="en-US" dirty="0" smtClean="0"/>
              <a:t>You will see that a </a:t>
            </a:r>
            <a:r>
              <a:rPr lang="en-US" dirty="0"/>
              <a:t>file </a:t>
            </a:r>
            <a:r>
              <a:rPr lang="en-US" dirty="0" smtClean="0"/>
              <a:t>named: </a:t>
            </a:r>
          </a:p>
          <a:p>
            <a:pPr marL="0" indent="0">
              <a:buNone/>
            </a:pPr>
            <a:r>
              <a:rPr lang="en-US" dirty="0"/>
              <a:t> </a:t>
            </a:r>
            <a:r>
              <a:rPr lang="en-US" dirty="0" smtClean="0"/>
              <a:t>  java-client-7.5.1.jar</a:t>
            </a:r>
          </a:p>
          <a:p>
            <a:pPr marL="0" indent="0">
              <a:buNone/>
            </a:pPr>
            <a:r>
              <a:rPr lang="en-US" dirty="0"/>
              <a:t> </a:t>
            </a:r>
            <a:r>
              <a:rPr lang="en-US" dirty="0" smtClean="0"/>
              <a:t>  was downloaded</a:t>
            </a:r>
          </a:p>
          <a:p>
            <a:pPr marL="0" indent="0">
              <a:buNone/>
            </a:pPr>
            <a:r>
              <a:rPr lang="en-US" dirty="0" smtClean="0"/>
              <a:t>*7.5.1 is the version and probably will change in the future</a:t>
            </a:r>
          </a:p>
          <a:p>
            <a:endParaRPr lang="en-US" dirty="0"/>
          </a:p>
        </p:txBody>
      </p:sp>
      <p:pic>
        <p:nvPicPr>
          <p:cNvPr id="4" name="Picture 3"/>
          <p:cNvPicPr>
            <a:picLocks noChangeAspect="1"/>
          </p:cNvPicPr>
          <p:nvPr/>
        </p:nvPicPr>
        <p:blipFill>
          <a:blip r:embed="rId3"/>
          <a:stretch>
            <a:fillRect/>
          </a:stretch>
        </p:blipFill>
        <p:spPr>
          <a:xfrm>
            <a:off x="4971534" y="1669077"/>
            <a:ext cx="7220466" cy="4401886"/>
          </a:xfrm>
          <a:prstGeom prst="rect">
            <a:avLst/>
          </a:prstGeom>
        </p:spPr>
      </p:pic>
      <p:sp>
        <p:nvSpPr>
          <p:cNvPr id="7" name="Rectangle 6"/>
          <p:cNvSpPr/>
          <p:nvPr/>
        </p:nvSpPr>
        <p:spPr>
          <a:xfrm>
            <a:off x="11048620" y="2967481"/>
            <a:ext cx="805758" cy="20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390525" y="6438649"/>
            <a:ext cx="5705475" cy="238125"/>
          </a:xfrm>
          <a:prstGeom prst="rect">
            <a:avLst/>
          </a:prstGeom>
        </p:spPr>
      </p:pic>
    </p:spTree>
    <p:extLst>
      <p:ext uri="{BB962C8B-B14F-4D97-AF65-F5344CB8AC3E}">
        <p14:creationId xmlns:p14="http://schemas.microsoft.com/office/powerpoint/2010/main" val="56324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r>
              <a:rPr lang="en-US" dirty="0" smtClean="0"/>
              <a:t>Free and open source</a:t>
            </a:r>
          </a:p>
          <a:p>
            <a:r>
              <a:rPr lang="en-US" dirty="0" smtClean="0"/>
              <a:t>Cross-platform</a:t>
            </a:r>
          </a:p>
          <a:p>
            <a:r>
              <a:rPr lang="en-US" dirty="0" smtClean="0"/>
              <a:t>No need for app source code</a:t>
            </a:r>
          </a:p>
          <a:p>
            <a:r>
              <a:rPr lang="en-US" dirty="0" smtClean="0"/>
              <a:t>No need to reinstall or recompile the app</a:t>
            </a:r>
          </a:p>
          <a:p>
            <a:r>
              <a:rPr lang="en-US" dirty="0" smtClean="0"/>
              <a:t>Support multiple frameworks and programming languages</a:t>
            </a:r>
          </a:p>
          <a:p>
            <a:r>
              <a:rPr lang="en-US" dirty="0" smtClean="0"/>
              <a:t>Wide and active community</a:t>
            </a:r>
            <a:endParaRPr lang="en-US" dirty="0"/>
          </a:p>
        </p:txBody>
      </p:sp>
    </p:spTree>
    <p:extLst>
      <p:ext uri="{BB962C8B-B14F-4D97-AF65-F5344CB8AC3E}">
        <p14:creationId xmlns:p14="http://schemas.microsoft.com/office/powerpoint/2010/main" val="1223516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selenium</a:t>
            </a:r>
            <a:endParaRPr lang="en-US" dirty="0"/>
          </a:p>
        </p:txBody>
      </p:sp>
      <p:sp>
        <p:nvSpPr>
          <p:cNvPr id="3" name="Content Placeholder 2"/>
          <p:cNvSpPr>
            <a:spLocks noGrp="1"/>
          </p:cNvSpPr>
          <p:nvPr>
            <p:ph idx="1"/>
          </p:nvPr>
        </p:nvSpPr>
        <p:spPr>
          <a:xfrm>
            <a:off x="838200" y="1825625"/>
            <a:ext cx="10515600" cy="1189179"/>
          </a:xfrm>
        </p:spPr>
        <p:txBody>
          <a:bodyPr/>
          <a:lstStyle/>
          <a:p>
            <a:pPr marL="0" indent="0">
              <a:buNone/>
            </a:pPr>
            <a:r>
              <a:rPr lang="en-US" dirty="0">
                <a:hlinkClick r:id="rId2"/>
              </a:rPr>
              <a:t>https://</a:t>
            </a:r>
            <a:r>
              <a:rPr lang="en-US" dirty="0" smtClean="0">
                <a:hlinkClick r:id="rId2"/>
              </a:rPr>
              <a:t>www.selenium.dev/downloads/</a:t>
            </a:r>
            <a:endParaRPr lang="en-US" dirty="0" smtClean="0"/>
          </a:p>
          <a:p>
            <a:pPr marL="0" indent="0">
              <a:buNone/>
            </a:pPr>
            <a:r>
              <a:rPr lang="en-US" dirty="0" smtClean="0"/>
              <a:t>Download the selenium standalone server (also known as grid)</a:t>
            </a:r>
            <a:endParaRPr lang="en-US" dirty="0"/>
          </a:p>
        </p:txBody>
      </p:sp>
      <p:pic>
        <p:nvPicPr>
          <p:cNvPr id="5" name="Picture 4"/>
          <p:cNvPicPr>
            <a:picLocks noChangeAspect="1"/>
          </p:cNvPicPr>
          <p:nvPr/>
        </p:nvPicPr>
        <p:blipFill>
          <a:blip r:embed="rId3"/>
          <a:stretch>
            <a:fillRect/>
          </a:stretch>
        </p:blipFill>
        <p:spPr>
          <a:xfrm>
            <a:off x="838200" y="2906160"/>
            <a:ext cx="8853034" cy="3720975"/>
          </a:xfrm>
          <a:prstGeom prst="rect">
            <a:avLst/>
          </a:prstGeom>
        </p:spPr>
      </p:pic>
      <p:sp>
        <p:nvSpPr>
          <p:cNvPr id="8" name="Rounded Rectangle 7"/>
          <p:cNvSpPr/>
          <p:nvPr/>
        </p:nvSpPr>
        <p:spPr>
          <a:xfrm>
            <a:off x="5223850" y="4689695"/>
            <a:ext cx="1059255" cy="181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903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selenium</a:t>
            </a:r>
            <a:endParaRPr lang="en-US" dirty="0"/>
          </a:p>
        </p:txBody>
      </p:sp>
      <p:sp>
        <p:nvSpPr>
          <p:cNvPr id="3" name="Content Placeholder 2"/>
          <p:cNvSpPr>
            <a:spLocks noGrp="1"/>
          </p:cNvSpPr>
          <p:nvPr>
            <p:ph idx="1"/>
          </p:nvPr>
        </p:nvSpPr>
        <p:spPr>
          <a:xfrm>
            <a:off x="838200" y="1825625"/>
            <a:ext cx="10515600" cy="1189179"/>
          </a:xfrm>
        </p:spPr>
        <p:txBody>
          <a:bodyPr/>
          <a:lstStyle/>
          <a:p>
            <a:pPr marL="0" indent="0">
              <a:buNone/>
            </a:pPr>
            <a:r>
              <a:rPr lang="en-US" dirty="0">
                <a:hlinkClick r:id="rId2"/>
              </a:rPr>
              <a:t>https://</a:t>
            </a:r>
            <a:r>
              <a:rPr lang="en-US" dirty="0" smtClean="0">
                <a:hlinkClick r:id="rId2"/>
              </a:rPr>
              <a:t>www.selenium.dev/downloads/</a:t>
            </a:r>
            <a:endParaRPr lang="en-US" dirty="0" smtClean="0"/>
          </a:p>
          <a:p>
            <a:pPr marL="0" indent="0">
              <a:buNone/>
            </a:pPr>
            <a:r>
              <a:rPr lang="en-US" dirty="0" smtClean="0"/>
              <a:t>Download the java client</a:t>
            </a:r>
            <a:endParaRPr lang="en-US" dirty="0"/>
          </a:p>
        </p:txBody>
      </p:sp>
      <p:pic>
        <p:nvPicPr>
          <p:cNvPr id="4" name="Picture 3"/>
          <p:cNvPicPr>
            <a:picLocks noChangeAspect="1"/>
          </p:cNvPicPr>
          <p:nvPr/>
        </p:nvPicPr>
        <p:blipFill>
          <a:blip r:embed="rId3"/>
          <a:stretch>
            <a:fillRect/>
          </a:stretch>
        </p:blipFill>
        <p:spPr>
          <a:xfrm>
            <a:off x="0" y="3115371"/>
            <a:ext cx="12192000" cy="3742629"/>
          </a:xfrm>
          <a:prstGeom prst="rect">
            <a:avLst/>
          </a:prstGeom>
          <a:solidFill>
            <a:schemeClr val="accent2"/>
          </a:solidFill>
        </p:spPr>
      </p:pic>
      <p:sp>
        <p:nvSpPr>
          <p:cNvPr id="7" name="Rounded Rectangle 6"/>
          <p:cNvSpPr/>
          <p:nvPr/>
        </p:nvSpPr>
        <p:spPr>
          <a:xfrm>
            <a:off x="838200" y="4888871"/>
            <a:ext cx="11003733" cy="3892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6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Apache Commons Lang</a:t>
            </a:r>
          </a:p>
        </p:txBody>
      </p:sp>
      <p:sp>
        <p:nvSpPr>
          <p:cNvPr id="3" name="Content Placeholder 2"/>
          <p:cNvSpPr>
            <a:spLocks noGrp="1"/>
          </p:cNvSpPr>
          <p:nvPr>
            <p:ph idx="1"/>
          </p:nvPr>
        </p:nvSpPr>
        <p:spPr>
          <a:xfrm>
            <a:off x="838199" y="1825625"/>
            <a:ext cx="10967519" cy="1189179"/>
          </a:xfrm>
        </p:spPr>
        <p:txBody>
          <a:bodyPr>
            <a:noAutofit/>
          </a:bodyPr>
          <a:lstStyle/>
          <a:p>
            <a:pPr marL="0" indent="0">
              <a:buNone/>
            </a:pPr>
            <a:r>
              <a:rPr lang="en-US" dirty="0">
                <a:hlinkClick r:id="rId2"/>
              </a:rPr>
              <a:t>https://</a:t>
            </a:r>
            <a:r>
              <a:rPr lang="en-US" dirty="0" smtClean="0">
                <a:hlinkClick r:id="rId2"/>
              </a:rPr>
              <a:t>commons.apache.org/proper/commons-lang/download_lang.cgi</a:t>
            </a:r>
            <a:r>
              <a:rPr lang="en-US" dirty="0" smtClean="0"/>
              <a:t> </a:t>
            </a:r>
          </a:p>
          <a:p>
            <a:pPr marL="0" indent="0">
              <a:buNone/>
            </a:pPr>
            <a:r>
              <a:rPr lang="en-US" dirty="0" smtClean="0"/>
              <a:t>Download the zip file</a:t>
            </a:r>
            <a:endParaRPr lang="en-US" dirty="0"/>
          </a:p>
        </p:txBody>
      </p:sp>
      <p:pic>
        <p:nvPicPr>
          <p:cNvPr id="8" name="Picture 7"/>
          <p:cNvPicPr>
            <a:picLocks noChangeAspect="1"/>
          </p:cNvPicPr>
          <p:nvPr/>
        </p:nvPicPr>
        <p:blipFill>
          <a:blip r:embed="rId3"/>
          <a:stretch>
            <a:fillRect/>
          </a:stretch>
        </p:blipFill>
        <p:spPr>
          <a:xfrm>
            <a:off x="4128380" y="2461301"/>
            <a:ext cx="8063620" cy="3965784"/>
          </a:xfrm>
          <a:prstGeom prst="rect">
            <a:avLst/>
          </a:prstGeom>
        </p:spPr>
      </p:pic>
      <p:sp>
        <p:nvSpPr>
          <p:cNvPr id="9" name="Rounded Rectangle 8"/>
          <p:cNvSpPr/>
          <p:nvPr/>
        </p:nvSpPr>
        <p:spPr>
          <a:xfrm>
            <a:off x="5305332" y="5133315"/>
            <a:ext cx="878186" cy="1720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601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libraries to the tests project</a:t>
            </a:r>
            <a:endParaRPr lang="en-US" dirty="0"/>
          </a:p>
        </p:txBody>
      </p:sp>
      <p:sp>
        <p:nvSpPr>
          <p:cNvPr id="3" name="Content Placeholder 2"/>
          <p:cNvSpPr>
            <a:spLocks noGrp="1"/>
          </p:cNvSpPr>
          <p:nvPr>
            <p:ph idx="1"/>
          </p:nvPr>
        </p:nvSpPr>
        <p:spPr>
          <a:xfrm>
            <a:off x="838200" y="1825625"/>
            <a:ext cx="10515600" cy="4864886"/>
          </a:xfrm>
        </p:spPr>
        <p:txBody>
          <a:bodyPr>
            <a:normAutofit/>
          </a:bodyPr>
          <a:lstStyle/>
          <a:p>
            <a:r>
              <a:rPr lang="en-US" dirty="0" smtClean="0"/>
              <a:t>First add the Appium client library</a:t>
            </a:r>
          </a:p>
          <a:p>
            <a:r>
              <a:rPr lang="en-US" dirty="0" smtClean="0"/>
              <a:t>Then add the selenium standalone server</a:t>
            </a:r>
          </a:p>
          <a:p>
            <a:endParaRPr lang="en-US" dirty="0"/>
          </a:p>
          <a:p>
            <a:r>
              <a:rPr lang="en-US" dirty="0" smtClean="0"/>
              <a:t>Then add the files from the libs folder of the selenium java client</a:t>
            </a:r>
          </a:p>
          <a:p>
            <a:endParaRPr lang="en-US" dirty="0" smtClean="0"/>
          </a:p>
          <a:p>
            <a:endParaRPr lang="en-US" dirty="0"/>
          </a:p>
          <a:p>
            <a:r>
              <a:rPr lang="en-US" dirty="0" smtClean="0"/>
              <a:t>Finally add the Commons Lang jar files</a:t>
            </a:r>
          </a:p>
          <a:p>
            <a:endParaRPr lang="en-US" dirty="0"/>
          </a:p>
          <a:p>
            <a:r>
              <a:rPr lang="en-US" dirty="0" smtClean="0"/>
              <a:t>Mark all the files and add them as a global library</a:t>
            </a:r>
            <a:endParaRPr lang="en-US" dirty="0"/>
          </a:p>
        </p:txBody>
      </p:sp>
      <p:pic>
        <p:nvPicPr>
          <p:cNvPr id="4" name="Picture 3"/>
          <p:cNvPicPr>
            <a:picLocks noChangeAspect="1"/>
          </p:cNvPicPr>
          <p:nvPr/>
        </p:nvPicPr>
        <p:blipFill>
          <a:blip r:embed="rId2"/>
          <a:stretch>
            <a:fillRect/>
          </a:stretch>
        </p:blipFill>
        <p:spPr>
          <a:xfrm>
            <a:off x="6257123" y="1979549"/>
            <a:ext cx="5743575" cy="219075"/>
          </a:xfrm>
          <a:prstGeom prst="rect">
            <a:avLst/>
          </a:prstGeom>
        </p:spPr>
      </p:pic>
      <p:pic>
        <p:nvPicPr>
          <p:cNvPr id="5" name="Picture 4"/>
          <p:cNvPicPr>
            <a:picLocks noChangeAspect="1"/>
          </p:cNvPicPr>
          <p:nvPr/>
        </p:nvPicPr>
        <p:blipFill>
          <a:blip r:embed="rId3"/>
          <a:stretch>
            <a:fillRect/>
          </a:stretch>
        </p:blipFill>
        <p:spPr>
          <a:xfrm>
            <a:off x="6257123" y="2721036"/>
            <a:ext cx="5753100" cy="257175"/>
          </a:xfrm>
          <a:prstGeom prst="rect">
            <a:avLst/>
          </a:prstGeom>
        </p:spPr>
      </p:pic>
      <p:pic>
        <p:nvPicPr>
          <p:cNvPr id="6" name="Picture 5"/>
          <p:cNvPicPr>
            <a:picLocks noChangeAspect="1"/>
          </p:cNvPicPr>
          <p:nvPr/>
        </p:nvPicPr>
        <p:blipFill>
          <a:blip r:embed="rId4"/>
          <a:stretch>
            <a:fillRect/>
          </a:stretch>
        </p:blipFill>
        <p:spPr>
          <a:xfrm>
            <a:off x="6854063" y="4969297"/>
            <a:ext cx="5067630" cy="912339"/>
          </a:xfrm>
          <a:prstGeom prst="rect">
            <a:avLst/>
          </a:prstGeom>
        </p:spPr>
      </p:pic>
      <p:pic>
        <p:nvPicPr>
          <p:cNvPr id="7" name="Picture 6"/>
          <p:cNvPicPr>
            <a:picLocks noChangeAspect="1"/>
          </p:cNvPicPr>
          <p:nvPr/>
        </p:nvPicPr>
        <p:blipFill>
          <a:blip r:embed="rId5"/>
          <a:stretch>
            <a:fillRect/>
          </a:stretch>
        </p:blipFill>
        <p:spPr>
          <a:xfrm>
            <a:off x="6038048" y="3758035"/>
            <a:ext cx="5972175" cy="1076325"/>
          </a:xfrm>
          <a:prstGeom prst="rect">
            <a:avLst/>
          </a:prstGeom>
        </p:spPr>
      </p:pic>
    </p:spTree>
    <p:extLst>
      <p:ext uri="{BB962C8B-B14F-4D97-AF65-F5344CB8AC3E}">
        <p14:creationId xmlns:p14="http://schemas.microsoft.com/office/powerpoint/2010/main" val="32937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Android Calculator</a:t>
            </a:r>
          </a:p>
        </p:txBody>
      </p:sp>
      <p:sp>
        <p:nvSpPr>
          <p:cNvPr id="3" name="Content Placeholder 2"/>
          <p:cNvSpPr>
            <a:spLocks noGrp="1"/>
          </p:cNvSpPr>
          <p:nvPr>
            <p:ph idx="1"/>
          </p:nvPr>
        </p:nvSpPr>
        <p:spPr/>
        <p:txBody>
          <a:bodyPr/>
          <a:lstStyle/>
          <a:p>
            <a:r>
              <a:rPr lang="en-US" dirty="0" smtClean="0"/>
              <a:t>After we added all the files that are needed we can start and write our tests.</a:t>
            </a:r>
          </a:p>
          <a:p>
            <a:r>
              <a:rPr lang="en-US" dirty="0" smtClean="0"/>
              <a:t>Example for simple tests on the calculator with Appium </a:t>
            </a:r>
            <a:r>
              <a:rPr lang="en-US" smtClean="0"/>
              <a:t>and Junit: </a:t>
            </a:r>
            <a:r>
              <a:rPr lang="en-US" sz="1600" dirty="0">
                <a:hlinkClick r:id="rId2"/>
              </a:rPr>
              <a:t>https://</a:t>
            </a:r>
            <a:r>
              <a:rPr lang="en-US" sz="1600" dirty="0" smtClean="0">
                <a:hlinkClick r:id="rId2"/>
              </a:rPr>
              <a:t>github.com/Mark6197/Appium-Demos/blob/main/MyAndroidCalculatorAppiumTests/CalculatorTests.java</a:t>
            </a:r>
            <a:r>
              <a:rPr lang="en-US" sz="1600" dirty="0" smtClean="0"/>
              <a:t> </a:t>
            </a:r>
            <a:endParaRPr lang="en-US" sz="1600" dirty="0"/>
          </a:p>
        </p:txBody>
      </p:sp>
    </p:spTree>
    <p:extLst>
      <p:ext uri="{BB962C8B-B14F-4D97-AF65-F5344CB8AC3E}">
        <p14:creationId xmlns:p14="http://schemas.microsoft.com/office/powerpoint/2010/main" val="2605575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Windows Application</a:t>
            </a:r>
            <a:endParaRPr lang="en-US" dirty="0"/>
          </a:p>
        </p:txBody>
      </p:sp>
      <p:sp>
        <p:nvSpPr>
          <p:cNvPr id="3" name="Content Placeholder 2"/>
          <p:cNvSpPr>
            <a:spLocks noGrp="1"/>
          </p:cNvSpPr>
          <p:nvPr>
            <p:ph idx="1"/>
          </p:nvPr>
        </p:nvSpPr>
        <p:spPr/>
        <p:txBody>
          <a:bodyPr/>
          <a:lstStyle/>
          <a:p>
            <a:r>
              <a:rPr lang="en-US" dirty="0" smtClean="0"/>
              <a:t>Appium has the ability to test windows </a:t>
            </a:r>
            <a:r>
              <a:rPr lang="en-US" dirty="0"/>
              <a:t>desktop application </a:t>
            </a:r>
            <a:r>
              <a:rPr lang="en-US" dirty="0"/>
              <a:t>(Universal Windows </a:t>
            </a:r>
            <a:r>
              <a:rPr lang="en-US" dirty="0" smtClean="0"/>
              <a:t>Platform- </a:t>
            </a:r>
            <a:r>
              <a:rPr lang="en-US" b="1" dirty="0" smtClean="0"/>
              <a:t>UWP</a:t>
            </a:r>
            <a:r>
              <a:rPr lang="en-US" dirty="0" smtClean="0"/>
              <a:t>, </a:t>
            </a:r>
            <a:r>
              <a:rPr lang="en-US" dirty="0"/>
              <a:t>Windows </a:t>
            </a:r>
            <a:r>
              <a:rPr lang="en-US" dirty="0" smtClean="0"/>
              <a:t>Forms- </a:t>
            </a:r>
            <a:r>
              <a:rPr lang="en-US" b="1" dirty="0" smtClean="0"/>
              <a:t>WinForms</a:t>
            </a:r>
            <a:r>
              <a:rPr lang="en-US" dirty="0" smtClean="0"/>
              <a:t>, </a:t>
            </a:r>
            <a:r>
              <a:rPr lang="en-US" dirty="0"/>
              <a:t>Windows Presentation </a:t>
            </a:r>
            <a:r>
              <a:rPr lang="en-US" dirty="0" smtClean="0"/>
              <a:t>Foundation- </a:t>
            </a:r>
            <a:r>
              <a:rPr lang="en-US" b="1" dirty="0" smtClean="0"/>
              <a:t>WPF</a:t>
            </a:r>
            <a:r>
              <a:rPr lang="en-US" dirty="0" smtClean="0"/>
              <a:t>, </a:t>
            </a:r>
            <a:r>
              <a:rPr lang="en-US" dirty="0"/>
              <a:t>and Classic </a:t>
            </a:r>
            <a:r>
              <a:rPr lang="en-US" dirty="0" smtClean="0"/>
              <a:t>Windows- </a:t>
            </a:r>
            <a:r>
              <a:rPr lang="en-US" b="1" dirty="0" smtClean="0"/>
              <a:t>Win32</a:t>
            </a:r>
            <a:r>
              <a:rPr lang="en-US" dirty="0" smtClean="0"/>
              <a:t>) </a:t>
            </a:r>
            <a:r>
              <a:rPr lang="en-US" dirty="0" smtClean="0"/>
              <a:t>but have few requirements:</a:t>
            </a:r>
          </a:p>
          <a:p>
            <a:pPr marL="514350" indent="-514350">
              <a:buFont typeface="+mj-lt"/>
              <a:buAutoNum type="arabicPeriod"/>
            </a:pPr>
            <a:r>
              <a:rPr lang="en-US" dirty="0" smtClean="0"/>
              <a:t>Windows should be windows 10.</a:t>
            </a:r>
          </a:p>
          <a:p>
            <a:pPr marL="514350" indent="-514350">
              <a:buFont typeface="+mj-lt"/>
              <a:buAutoNum type="arabicPeriod"/>
            </a:pPr>
            <a:r>
              <a:rPr lang="en-US" dirty="0" smtClean="0"/>
              <a:t>You need to have permissions to run the Appium (Desktop or CLI) as Administrator</a:t>
            </a:r>
            <a:r>
              <a:rPr lang="en-US" dirty="0" smtClean="0"/>
              <a:t>. (</a:t>
            </a:r>
            <a:r>
              <a:rPr lang="en-US" dirty="0" smtClean="0"/>
              <a:t>I tried to run it as a regular user and it worked)</a:t>
            </a:r>
            <a:endParaRPr lang="en-US" dirty="0" smtClean="0"/>
          </a:p>
          <a:p>
            <a:pPr marL="514350" indent="-514350">
              <a:buFont typeface="+mj-lt"/>
              <a:buAutoNum type="arabicPeriod"/>
            </a:pPr>
            <a:r>
              <a:rPr lang="en-US" dirty="0" smtClean="0"/>
              <a:t>Developers Mode must be on. </a:t>
            </a:r>
            <a:endParaRPr lang="en-US" dirty="0"/>
          </a:p>
        </p:txBody>
      </p:sp>
    </p:spTree>
    <p:extLst>
      <p:ext uri="{BB962C8B-B14F-4D97-AF65-F5344CB8AC3E}">
        <p14:creationId xmlns:p14="http://schemas.microsoft.com/office/powerpoint/2010/main" val="3521005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 on developers mode</a:t>
            </a:r>
            <a:endParaRPr lang="en-US" dirty="0"/>
          </a:p>
        </p:txBody>
      </p:sp>
      <p:sp>
        <p:nvSpPr>
          <p:cNvPr id="3" name="Content Placeholder 2"/>
          <p:cNvSpPr>
            <a:spLocks noGrp="1"/>
          </p:cNvSpPr>
          <p:nvPr>
            <p:ph idx="1"/>
          </p:nvPr>
        </p:nvSpPr>
        <p:spPr>
          <a:xfrm>
            <a:off x="838200" y="1825625"/>
            <a:ext cx="5743669" cy="4351338"/>
          </a:xfrm>
        </p:spPr>
        <p:txBody>
          <a:bodyPr/>
          <a:lstStyle/>
          <a:p>
            <a:r>
              <a:rPr lang="en-US" sz="1800" dirty="0">
                <a:hlinkClick r:id="rId2"/>
              </a:rPr>
              <a:t>https://</a:t>
            </a:r>
            <a:r>
              <a:rPr lang="en-US" sz="1800" dirty="0" smtClean="0">
                <a:hlinkClick r:id="rId2"/>
              </a:rPr>
              <a:t>docs.microsoft.com/en-us/windows/apps/get-started/enable-your-device-for-development</a:t>
            </a:r>
            <a:r>
              <a:rPr lang="en-US" sz="1800" dirty="0" smtClean="0"/>
              <a:t> </a:t>
            </a:r>
          </a:p>
          <a:p>
            <a:r>
              <a:rPr lang="en-US" dirty="0"/>
              <a:t>E</a:t>
            </a:r>
            <a:r>
              <a:rPr lang="en-US" dirty="0" smtClean="0"/>
              <a:t>nter </a:t>
            </a:r>
            <a:r>
              <a:rPr lang="en-US" dirty="0"/>
              <a:t>"for developers" into the Cortana search box in the </a:t>
            </a:r>
            <a:r>
              <a:rPr lang="en-US" dirty="0" smtClean="0"/>
              <a:t>taskbar</a:t>
            </a:r>
          </a:p>
          <a:p>
            <a:r>
              <a:rPr lang="en-US" dirty="0" smtClean="0"/>
              <a:t>Enable Developer Mode</a:t>
            </a:r>
            <a:endParaRPr lang="en-US" dirty="0"/>
          </a:p>
        </p:txBody>
      </p:sp>
      <p:pic>
        <p:nvPicPr>
          <p:cNvPr id="4" name="Picture 3"/>
          <p:cNvPicPr>
            <a:picLocks noChangeAspect="1"/>
          </p:cNvPicPr>
          <p:nvPr/>
        </p:nvPicPr>
        <p:blipFill rotWithShape="1">
          <a:blip r:embed="rId3"/>
          <a:srcRect r="28114"/>
          <a:stretch/>
        </p:blipFill>
        <p:spPr>
          <a:xfrm>
            <a:off x="6762940" y="274484"/>
            <a:ext cx="5133314" cy="6445553"/>
          </a:xfrm>
          <a:prstGeom prst="rect">
            <a:avLst/>
          </a:prstGeom>
        </p:spPr>
      </p:pic>
      <p:sp>
        <p:nvSpPr>
          <p:cNvPr id="5" name="Rounded Rectangle 4"/>
          <p:cNvSpPr/>
          <p:nvPr/>
        </p:nvSpPr>
        <p:spPr>
          <a:xfrm>
            <a:off x="8881450" y="1377478"/>
            <a:ext cx="2472350" cy="8962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78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Application Driver</a:t>
            </a:r>
            <a:endParaRPr lang="en-US" dirty="0"/>
          </a:p>
        </p:txBody>
      </p:sp>
      <p:sp>
        <p:nvSpPr>
          <p:cNvPr id="3" name="Content Placeholder 2"/>
          <p:cNvSpPr>
            <a:spLocks noGrp="1"/>
          </p:cNvSpPr>
          <p:nvPr>
            <p:ph idx="1"/>
          </p:nvPr>
        </p:nvSpPr>
        <p:spPr>
          <a:xfrm>
            <a:off x="838200" y="1825625"/>
            <a:ext cx="9767131" cy="4351338"/>
          </a:xfrm>
        </p:spPr>
        <p:txBody>
          <a:bodyPr/>
          <a:lstStyle/>
          <a:p>
            <a:r>
              <a:rPr lang="en-US" dirty="0" smtClean="0"/>
              <a:t>Check if the </a:t>
            </a:r>
            <a:r>
              <a:rPr lang="en-US" dirty="0" err="1" smtClean="0"/>
              <a:t>WinAppDriver</a:t>
            </a:r>
            <a:r>
              <a:rPr lang="en-US" dirty="0" smtClean="0"/>
              <a:t> is installed on your computer.</a:t>
            </a:r>
          </a:p>
          <a:p>
            <a:r>
              <a:rPr lang="en-US" dirty="0" smtClean="0"/>
              <a:t>You can simply check it by navigating </a:t>
            </a:r>
            <a:r>
              <a:rPr lang="en-US" dirty="0"/>
              <a:t>to the </a:t>
            </a:r>
            <a:r>
              <a:rPr lang="en-US" dirty="0" smtClean="0"/>
              <a:t>folder:</a:t>
            </a:r>
          </a:p>
          <a:p>
            <a:pPr marL="0" indent="0">
              <a:buNone/>
            </a:pPr>
            <a:r>
              <a:rPr lang="en-US" dirty="0"/>
              <a:t> </a:t>
            </a:r>
            <a:r>
              <a:rPr lang="en-US" dirty="0" smtClean="0"/>
              <a:t>  C</a:t>
            </a:r>
            <a:r>
              <a:rPr lang="en-US" dirty="0"/>
              <a:t>:\Program Files (x86)\Windows Application </a:t>
            </a:r>
            <a:r>
              <a:rPr lang="en-US" dirty="0" smtClean="0"/>
              <a:t>Driver</a:t>
            </a:r>
          </a:p>
          <a:p>
            <a:r>
              <a:rPr lang="en-US" dirty="0" smtClean="0"/>
              <a:t>The folder should look like this </a:t>
            </a:r>
            <a:r>
              <a:rPr lang="en-US" dirty="0" smtClean="0">
                <a:sym typeface="Wingdings" panose="05000000000000000000" pitchFamily="2" charset="2"/>
              </a:rPr>
              <a:t></a:t>
            </a:r>
            <a:endParaRPr lang="en-US" dirty="0" smtClean="0"/>
          </a:p>
          <a:p>
            <a:r>
              <a:rPr lang="en-US" dirty="0" smtClean="0"/>
              <a:t>If the folder doesn’t exist or if it is empty</a:t>
            </a:r>
          </a:p>
          <a:p>
            <a:pPr marL="0" indent="0">
              <a:buNone/>
            </a:pPr>
            <a:r>
              <a:rPr lang="en-US" dirty="0"/>
              <a:t> </a:t>
            </a:r>
            <a:r>
              <a:rPr lang="en-US" dirty="0" smtClean="0"/>
              <a:t>  follow the instructions on the next slide</a:t>
            </a:r>
          </a:p>
          <a:p>
            <a:endParaRPr lang="en-US" dirty="0"/>
          </a:p>
        </p:txBody>
      </p:sp>
      <p:pic>
        <p:nvPicPr>
          <p:cNvPr id="6" name="Picture 5"/>
          <p:cNvPicPr>
            <a:picLocks noChangeAspect="1"/>
          </p:cNvPicPr>
          <p:nvPr/>
        </p:nvPicPr>
        <p:blipFill>
          <a:blip r:embed="rId2"/>
          <a:stretch>
            <a:fillRect/>
          </a:stretch>
        </p:blipFill>
        <p:spPr>
          <a:xfrm>
            <a:off x="7332292" y="3760474"/>
            <a:ext cx="4516096" cy="2899222"/>
          </a:xfrm>
          <a:prstGeom prst="rect">
            <a:avLst/>
          </a:prstGeom>
        </p:spPr>
      </p:pic>
    </p:spTree>
    <p:extLst>
      <p:ext uri="{BB962C8B-B14F-4D97-AF65-F5344CB8AC3E}">
        <p14:creationId xmlns:p14="http://schemas.microsoft.com/office/powerpoint/2010/main" val="278416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Application Driver</a:t>
            </a:r>
            <a:endParaRPr lang="en-US" dirty="0"/>
          </a:p>
        </p:txBody>
      </p:sp>
      <p:sp>
        <p:nvSpPr>
          <p:cNvPr id="3" name="Content Placeholder 2"/>
          <p:cNvSpPr>
            <a:spLocks noGrp="1"/>
          </p:cNvSpPr>
          <p:nvPr>
            <p:ph idx="1"/>
          </p:nvPr>
        </p:nvSpPr>
        <p:spPr>
          <a:xfrm>
            <a:off x="838200" y="1398336"/>
            <a:ext cx="10160237" cy="4351338"/>
          </a:xfrm>
        </p:spPr>
        <p:txBody>
          <a:bodyPr/>
          <a:lstStyle/>
          <a:p>
            <a:r>
              <a:rPr lang="en-US" dirty="0">
                <a:hlinkClick r:id="rId2"/>
              </a:rPr>
              <a:t>https://</a:t>
            </a:r>
            <a:r>
              <a:rPr lang="en-US" dirty="0" smtClean="0">
                <a:hlinkClick r:id="rId2"/>
              </a:rPr>
              <a:t>github.com/Microsoft/WinAppDriver/releases</a:t>
            </a:r>
            <a:endParaRPr lang="en-US" dirty="0" smtClean="0"/>
          </a:p>
          <a:p>
            <a:r>
              <a:rPr lang="en-US" dirty="0" smtClean="0"/>
              <a:t>Download the </a:t>
            </a:r>
            <a:r>
              <a:rPr lang="en-US" dirty="0" err="1" smtClean="0"/>
              <a:t>msi</a:t>
            </a:r>
            <a:r>
              <a:rPr lang="en-US" dirty="0" smtClean="0"/>
              <a:t> file and install in the following path </a:t>
            </a:r>
          </a:p>
          <a:p>
            <a:pPr marL="0" indent="0">
              <a:buNone/>
            </a:pPr>
            <a:r>
              <a:rPr lang="en-US" dirty="0" smtClean="0"/>
              <a:t>  </a:t>
            </a:r>
            <a:r>
              <a:rPr lang="en-US" dirty="0"/>
              <a:t>C:\Program Files (x86)\Windows Application Driver</a:t>
            </a:r>
            <a:endParaRPr lang="en-US" dirty="0"/>
          </a:p>
        </p:txBody>
      </p:sp>
      <p:pic>
        <p:nvPicPr>
          <p:cNvPr id="4" name="Picture 3"/>
          <p:cNvPicPr>
            <a:picLocks noChangeAspect="1"/>
          </p:cNvPicPr>
          <p:nvPr/>
        </p:nvPicPr>
        <p:blipFill>
          <a:blip r:embed="rId3"/>
          <a:stretch>
            <a:fillRect/>
          </a:stretch>
        </p:blipFill>
        <p:spPr>
          <a:xfrm>
            <a:off x="3102679" y="2914116"/>
            <a:ext cx="5986642" cy="3943884"/>
          </a:xfrm>
          <a:prstGeom prst="rect">
            <a:avLst/>
          </a:prstGeom>
        </p:spPr>
      </p:pic>
      <p:sp>
        <p:nvSpPr>
          <p:cNvPr id="7" name="Rounded Rectangle 6"/>
          <p:cNvSpPr/>
          <p:nvPr/>
        </p:nvSpPr>
        <p:spPr>
          <a:xfrm>
            <a:off x="3204673" y="6101697"/>
            <a:ext cx="1521151" cy="2021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008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 for windows applications</a:t>
            </a:r>
            <a:endParaRPr lang="en-US" dirty="0"/>
          </a:p>
        </p:txBody>
      </p:sp>
      <p:sp>
        <p:nvSpPr>
          <p:cNvPr id="3" name="Content Placeholder 2"/>
          <p:cNvSpPr>
            <a:spLocks noGrp="1"/>
          </p:cNvSpPr>
          <p:nvPr>
            <p:ph idx="1"/>
          </p:nvPr>
        </p:nvSpPr>
        <p:spPr/>
        <p:txBody>
          <a:bodyPr/>
          <a:lstStyle/>
          <a:p>
            <a:r>
              <a:rPr lang="en-US" dirty="0" smtClean="0"/>
              <a:t>You can run Appium desktop and open the application just like we did with the android app but it won’t be helpful. You won’t be able to make actions such as click and send keys and you won’t be able to inspect the elements. The recorder won’t work </a:t>
            </a:r>
            <a:r>
              <a:rPr lang="en-US" dirty="0"/>
              <a:t>either. We will see in the next </a:t>
            </a:r>
            <a:r>
              <a:rPr lang="en-US" dirty="0" smtClean="0"/>
              <a:t>slide.</a:t>
            </a:r>
            <a:endParaRPr lang="en-US" dirty="0"/>
          </a:p>
          <a:p>
            <a:endParaRPr lang="en-US" dirty="0" smtClean="0"/>
          </a:p>
        </p:txBody>
      </p:sp>
    </p:spTree>
    <p:extLst>
      <p:ext uri="{BB962C8B-B14F-4D97-AF65-F5344CB8AC3E}">
        <p14:creationId xmlns:p14="http://schemas.microsoft.com/office/powerpoint/2010/main" val="4740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Desktop</a:t>
            </a:r>
            <a:endParaRPr lang="en-US" dirty="0"/>
          </a:p>
        </p:txBody>
      </p:sp>
      <p:sp>
        <p:nvSpPr>
          <p:cNvPr id="3" name="Content Placeholder 2"/>
          <p:cNvSpPr>
            <a:spLocks noGrp="1"/>
          </p:cNvSpPr>
          <p:nvPr>
            <p:ph idx="1"/>
          </p:nvPr>
        </p:nvSpPr>
        <p:spPr>
          <a:xfrm>
            <a:off x="838200" y="1825625"/>
            <a:ext cx="4249848" cy="4351338"/>
          </a:xfrm>
        </p:spPr>
        <p:txBody>
          <a:bodyPr>
            <a:normAutofit fontScale="92500" lnSpcReduction="10000"/>
          </a:bodyPr>
          <a:lstStyle/>
          <a:p>
            <a:r>
              <a:rPr lang="en-US" dirty="0"/>
              <a:t>Go to </a:t>
            </a:r>
            <a:r>
              <a:rPr lang="en-US" dirty="0">
                <a:hlinkClick r:id="rId2"/>
              </a:rPr>
              <a:t>https://</a:t>
            </a:r>
            <a:r>
              <a:rPr lang="en-US" dirty="0" smtClean="0">
                <a:hlinkClick r:id="rId2"/>
              </a:rPr>
              <a:t>appium.io/</a:t>
            </a:r>
            <a:endParaRPr lang="en-US" dirty="0" smtClean="0"/>
          </a:p>
          <a:p>
            <a:r>
              <a:rPr lang="en-US" dirty="0" smtClean="0"/>
              <a:t>Click Download Appium</a:t>
            </a:r>
          </a:p>
          <a:p>
            <a:r>
              <a:rPr lang="en-US" dirty="0" smtClean="0"/>
              <a:t>The next </a:t>
            </a:r>
            <a:r>
              <a:rPr lang="en-US" dirty="0" err="1" smtClean="0"/>
              <a:t>github</a:t>
            </a:r>
            <a:r>
              <a:rPr lang="en-US" dirty="0" smtClean="0"/>
              <a:t> repository</a:t>
            </a:r>
          </a:p>
          <a:p>
            <a:pPr marL="0" indent="0">
              <a:buNone/>
            </a:pPr>
            <a:r>
              <a:rPr lang="en-US" dirty="0"/>
              <a:t> </a:t>
            </a:r>
            <a:r>
              <a:rPr lang="en-US" dirty="0" smtClean="0"/>
              <a:t>  will open </a:t>
            </a:r>
            <a:r>
              <a:rPr lang="en-US" dirty="0" smtClean="0">
                <a:sym typeface="Wingdings" panose="05000000000000000000" pitchFamily="2" charset="2"/>
              </a:rPr>
              <a:t></a:t>
            </a:r>
          </a:p>
          <a:p>
            <a:r>
              <a:rPr lang="en-US" dirty="0" smtClean="0">
                <a:sym typeface="Wingdings" panose="05000000000000000000" pitchFamily="2" charset="2"/>
              </a:rPr>
              <a:t>Choose the installation file based on your </a:t>
            </a:r>
            <a:r>
              <a:rPr lang="en-US" dirty="0" err="1" smtClean="0">
                <a:sym typeface="Wingdings" panose="05000000000000000000" pitchFamily="2" charset="2"/>
              </a:rPr>
              <a:t>os</a:t>
            </a:r>
            <a:endParaRPr lang="en-US" dirty="0" smtClean="0">
              <a:sym typeface="Wingdings" panose="05000000000000000000" pitchFamily="2" charset="2"/>
            </a:endParaRPr>
          </a:p>
          <a:p>
            <a:r>
              <a:rPr lang="en-US" dirty="0" smtClean="0">
                <a:sym typeface="Wingdings" panose="05000000000000000000" pitchFamily="2" charset="2"/>
              </a:rPr>
              <a:t>For windows download the windows .exe file marked in red</a:t>
            </a:r>
          </a:p>
          <a:p>
            <a:r>
              <a:rPr lang="en-US" dirty="0" smtClean="0">
                <a:sym typeface="Wingdings" panose="05000000000000000000" pitchFamily="2" charset="2"/>
              </a:rPr>
              <a:t>Open the file and install Appium desktop </a:t>
            </a:r>
            <a:endParaRPr lang="en-US" dirty="0"/>
          </a:p>
        </p:txBody>
      </p:sp>
      <p:pic>
        <p:nvPicPr>
          <p:cNvPr id="5" name="Picture 4"/>
          <p:cNvPicPr>
            <a:picLocks noChangeAspect="1"/>
          </p:cNvPicPr>
          <p:nvPr/>
        </p:nvPicPr>
        <p:blipFill rotWithShape="1">
          <a:blip r:embed="rId3"/>
          <a:srcRect l="657" r="17622"/>
          <a:stretch/>
        </p:blipFill>
        <p:spPr>
          <a:xfrm>
            <a:off x="5273670" y="2238705"/>
            <a:ext cx="6591113" cy="3938258"/>
          </a:xfrm>
          <a:prstGeom prst="rect">
            <a:avLst/>
          </a:prstGeom>
        </p:spPr>
      </p:pic>
      <p:sp>
        <p:nvSpPr>
          <p:cNvPr id="6" name="Rectangle 5"/>
          <p:cNvSpPr/>
          <p:nvPr/>
        </p:nvSpPr>
        <p:spPr>
          <a:xfrm>
            <a:off x="7577749" y="5024673"/>
            <a:ext cx="986829" cy="144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9558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 for windows applications</a:t>
            </a:r>
            <a:endParaRPr lang="en-US" dirty="0"/>
          </a:p>
        </p:txBody>
      </p:sp>
      <p:pic>
        <p:nvPicPr>
          <p:cNvPr id="4" name="Picture 3"/>
          <p:cNvPicPr>
            <a:picLocks noChangeAspect="1"/>
          </p:cNvPicPr>
          <p:nvPr/>
        </p:nvPicPr>
        <p:blipFill>
          <a:blip r:embed="rId2"/>
          <a:stretch>
            <a:fillRect/>
          </a:stretch>
        </p:blipFill>
        <p:spPr>
          <a:xfrm>
            <a:off x="4870663" y="2988351"/>
            <a:ext cx="7110541" cy="3762828"/>
          </a:xfrm>
          <a:prstGeom prst="rect">
            <a:avLst/>
          </a:prstGeom>
        </p:spPr>
      </p:pic>
      <p:cxnSp>
        <p:nvCxnSpPr>
          <p:cNvPr id="7" name="Straight Arrow Connector 6"/>
          <p:cNvCxnSpPr/>
          <p:nvPr/>
        </p:nvCxnSpPr>
        <p:spPr>
          <a:xfrm flipH="1" flipV="1">
            <a:off x="3965249" y="4631821"/>
            <a:ext cx="905414" cy="7456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07505" y="4223434"/>
            <a:ext cx="3631963" cy="646331"/>
          </a:xfrm>
          <a:prstGeom prst="rect">
            <a:avLst/>
          </a:prstGeom>
          <a:noFill/>
        </p:spPr>
        <p:txBody>
          <a:bodyPr wrap="square" rtlCol="0">
            <a:spAutoFit/>
          </a:bodyPr>
          <a:lstStyle/>
          <a:p>
            <a:r>
              <a:rPr lang="en-US" dirty="0" smtClean="0"/>
              <a:t>The app id (you can see the full id in the JSON representation)</a:t>
            </a:r>
            <a:endParaRPr lang="en-US" dirty="0"/>
          </a:p>
        </p:txBody>
      </p:sp>
      <p:cxnSp>
        <p:nvCxnSpPr>
          <p:cNvPr id="13" name="Straight Arrow Connector 12"/>
          <p:cNvCxnSpPr/>
          <p:nvPr/>
        </p:nvCxnSpPr>
        <p:spPr>
          <a:xfrm flipH="1">
            <a:off x="4110418" y="5639695"/>
            <a:ext cx="760245" cy="302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85993" y="5619427"/>
            <a:ext cx="3631963" cy="646331"/>
          </a:xfrm>
          <a:prstGeom prst="rect">
            <a:avLst/>
          </a:prstGeom>
          <a:noFill/>
        </p:spPr>
        <p:txBody>
          <a:bodyPr wrap="square" rtlCol="0">
            <a:spAutoFit/>
          </a:bodyPr>
          <a:lstStyle/>
          <a:p>
            <a:r>
              <a:rPr lang="en-US" dirty="0" smtClean="0"/>
              <a:t>The platformName in this case is windows</a:t>
            </a:r>
            <a:endParaRPr lang="en-US" dirty="0"/>
          </a:p>
        </p:txBody>
      </p:sp>
      <p:sp>
        <p:nvSpPr>
          <p:cNvPr id="20" name="TextBox 19"/>
          <p:cNvSpPr txBox="1"/>
          <p:nvPr/>
        </p:nvSpPr>
        <p:spPr>
          <a:xfrm>
            <a:off x="838200" y="1708849"/>
            <a:ext cx="924655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will try and open the Windows calculator with Appium desktop.</a:t>
            </a:r>
          </a:p>
          <a:p>
            <a:pPr marL="285750" indent="-285750">
              <a:buFont typeface="Arial" panose="020B0604020202020204" pitchFamily="34" charset="0"/>
              <a:buChar char="•"/>
            </a:pPr>
            <a:r>
              <a:rPr lang="en-US" dirty="0" smtClean="0"/>
              <a:t>Fill the following desired capabilities and click start session</a:t>
            </a:r>
            <a:endParaRPr lang="en-US" dirty="0"/>
          </a:p>
        </p:txBody>
      </p:sp>
    </p:spTree>
    <p:extLst>
      <p:ext uri="{BB962C8B-B14F-4D97-AF65-F5344CB8AC3E}">
        <p14:creationId xmlns:p14="http://schemas.microsoft.com/office/powerpoint/2010/main" val="291007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 for windows applications</a:t>
            </a:r>
            <a:endParaRPr lang="en-US" dirty="0"/>
          </a:p>
        </p:txBody>
      </p:sp>
      <p:sp>
        <p:nvSpPr>
          <p:cNvPr id="20" name="TextBox 19"/>
          <p:cNvSpPr txBox="1"/>
          <p:nvPr/>
        </p:nvSpPr>
        <p:spPr>
          <a:xfrm>
            <a:off x="838200" y="1708849"/>
            <a:ext cx="924655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After clicking on start session you will be able to see that the calculator app has been opened.</a:t>
            </a:r>
          </a:p>
          <a:p>
            <a:pPr marL="285750" indent="-285750">
              <a:buFont typeface="Arial" panose="020B0604020202020204" pitchFamily="34" charset="0"/>
              <a:buChar char="•"/>
            </a:pPr>
            <a:r>
              <a:rPr lang="en-US" dirty="0" smtClean="0"/>
              <a:t>Also you will see the following window </a:t>
            </a:r>
          </a:p>
          <a:p>
            <a:pPr marL="285750" indent="-285750">
              <a:buFont typeface="Arial" panose="020B0604020202020204" pitchFamily="34" charset="0"/>
              <a:buChar char="•"/>
            </a:pPr>
            <a:r>
              <a:rPr lang="en-US" dirty="0" smtClean="0"/>
              <a:t>In the element tree you will notice that you can’t see the calculator elements. And clicking on them won’t do much.</a:t>
            </a:r>
          </a:p>
          <a:p>
            <a:pPr marL="285750" indent="-285750">
              <a:buFont typeface="Arial" panose="020B0604020202020204" pitchFamily="34" charset="0"/>
              <a:buChar char="•"/>
            </a:pPr>
            <a:r>
              <a:rPr lang="en-US" dirty="0" smtClean="0"/>
              <a:t>So how can we inspect the elements?</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rotWithShape="1">
          <a:blip r:embed="rId2"/>
          <a:srcRect r="1289"/>
          <a:stretch/>
        </p:blipFill>
        <p:spPr>
          <a:xfrm>
            <a:off x="5306939" y="3140012"/>
            <a:ext cx="6819544" cy="3708155"/>
          </a:xfrm>
          <a:prstGeom prst="rect">
            <a:avLst/>
          </a:prstGeom>
        </p:spPr>
      </p:pic>
    </p:spTree>
    <p:extLst>
      <p:ext uri="{BB962C8B-B14F-4D97-AF65-F5344CB8AC3E}">
        <p14:creationId xmlns:p14="http://schemas.microsoft.com/office/powerpoint/2010/main" val="938498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t>
            </a:r>
            <a:r>
              <a:rPr lang="en-US" dirty="0" smtClean="0"/>
              <a:t>Insights </a:t>
            </a:r>
            <a:endParaRPr lang="en-US" dirty="0"/>
          </a:p>
        </p:txBody>
      </p:sp>
      <p:sp>
        <p:nvSpPr>
          <p:cNvPr id="3" name="Content Placeholder 2"/>
          <p:cNvSpPr>
            <a:spLocks noGrp="1"/>
          </p:cNvSpPr>
          <p:nvPr>
            <p:ph idx="1"/>
          </p:nvPr>
        </p:nvSpPr>
        <p:spPr>
          <a:xfrm>
            <a:off x="838200" y="1834171"/>
            <a:ext cx="10515600" cy="4351338"/>
          </a:xfrm>
        </p:spPr>
        <p:txBody>
          <a:bodyPr/>
          <a:lstStyle/>
          <a:p>
            <a:r>
              <a:rPr lang="en-US" dirty="0">
                <a:hlinkClick r:id="rId2"/>
              </a:rPr>
              <a:t>https://accessibilityinsights.io/en/downloads</a:t>
            </a:r>
            <a:r>
              <a:rPr lang="en-US" dirty="0" smtClean="0">
                <a:hlinkClick r:id="rId2"/>
              </a:rPr>
              <a:t>/</a:t>
            </a:r>
            <a:endParaRPr lang="en-US" dirty="0" smtClean="0"/>
          </a:p>
          <a:p>
            <a:r>
              <a:rPr lang="en-US" dirty="0" smtClean="0"/>
              <a:t>Download and install For Windows</a:t>
            </a:r>
            <a:endParaRPr lang="en-US" dirty="0"/>
          </a:p>
        </p:txBody>
      </p:sp>
      <p:pic>
        <p:nvPicPr>
          <p:cNvPr id="4" name="Picture 3"/>
          <p:cNvPicPr>
            <a:picLocks noChangeAspect="1"/>
          </p:cNvPicPr>
          <p:nvPr/>
        </p:nvPicPr>
        <p:blipFill>
          <a:blip r:embed="rId3"/>
          <a:stretch>
            <a:fillRect/>
          </a:stretch>
        </p:blipFill>
        <p:spPr>
          <a:xfrm>
            <a:off x="1623700" y="2796782"/>
            <a:ext cx="7500359" cy="3967215"/>
          </a:xfrm>
          <a:prstGeom prst="rect">
            <a:avLst/>
          </a:prstGeom>
        </p:spPr>
      </p:pic>
      <p:sp>
        <p:nvSpPr>
          <p:cNvPr id="5" name="Rectangle 4"/>
          <p:cNvSpPr/>
          <p:nvPr/>
        </p:nvSpPr>
        <p:spPr>
          <a:xfrm>
            <a:off x="5341122" y="4383991"/>
            <a:ext cx="1093862" cy="290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39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t>
            </a:r>
            <a:r>
              <a:rPr lang="en-US" dirty="0" smtClean="0"/>
              <a:t>Insights </a:t>
            </a:r>
            <a:endParaRPr lang="en-US" dirty="0"/>
          </a:p>
        </p:txBody>
      </p:sp>
      <p:sp>
        <p:nvSpPr>
          <p:cNvPr id="3" name="Content Placeholder 2"/>
          <p:cNvSpPr>
            <a:spLocks noGrp="1"/>
          </p:cNvSpPr>
          <p:nvPr>
            <p:ph idx="1"/>
          </p:nvPr>
        </p:nvSpPr>
        <p:spPr>
          <a:xfrm>
            <a:off x="838200" y="1834171"/>
            <a:ext cx="10515600" cy="4351338"/>
          </a:xfrm>
        </p:spPr>
        <p:txBody>
          <a:bodyPr/>
          <a:lstStyle/>
          <a:p>
            <a:r>
              <a:rPr lang="en-US" dirty="0" smtClean="0"/>
              <a:t>There are other version of </a:t>
            </a:r>
            <a:r>
              <a:rPr lang="en-US" dirty="0"/>
              <a:t>Accessibility Insights </a:t>
            </a:r>
            <a:r>
              <a:rPr lang="en-US" dirty="0" smtClean="0"/>
              <a:t>for Android and for the Web.</a:t>
            </a:r>
          </a:p>
          <a:p>
            <a:r>
              <a:rPr lang="en-US" dirty="0" smtClean="0"/>
              <a:t>With this tool you would be to inspect the properties of different elements such as name, id (you will see it as automation id), isEnabled etc...</a:t>
            </a:r>
          </a:p>
          <a:p>
            <a:r>
              <a:rPr lang="en-US" dirty="0">
                <a:hlinkClick r:id="rId2"/>
              </a:rPr>
              <a:t>https://</a:t>
            </a:r>
            <a:r>
              <a:rPr lang="en-US" dirty="0" smtClean="0">
                <a:hlinkClick r:id="rId2"/>
              </a:rPr>
              <a:t>www.youtube.com/watch?v=BIu9ONdMGGg</a:t>
            </a:r>
            <a:r>
              <a:rPr lang="en-US" dirty="0" smtClean="0"/>
              <a:t> - Short introduction video</a:t>
            </a:r>
          </a:p>
          <a:p>
            <a:endParaRPr lang="en-US" dirty="0"/>
          </a:p>
        </p:txBody>
      </p:sp>
    </p:spTree>
    <p:extLst>
      <p:ext uri="{BB962C8B-B14F-4D97-AF65-F5344CB8AC3E}">
        <p14:creationId xmlns:p14="http://schemas.microsoft.com/office/powerpoint/2010/main" val="4263188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win32 application id?</a:t>
            </a:r>
            <a:endParaRPr lang="en-US" dirty="0"/>
          </a:p>
        </p:txBody>
      </p:sp>
      <p:sp>
        <p:nvSpPr>
          <p:cNvPr id="3" name="Content Placeholder 2"/>
          <p:cNvSpPr>
            <a:spLocks noGrp="1"/>
          </p:cNvSpPr>
          <p:nvPr>
            <p:ph idx="1"/>
          </p:nvPr>
        </p:nvSpPr>
        <p:spPr/>
        <p:txBody>
          <a:bodyPr/>
          <a:lstStyle/>
          <a:p>
            <a:r>
              <a:rPr lang="en-US" dirty="0" smtClean="0"/>
              <a:t>Open PowerShell</a:t>
            </a:r>
          </a:p>
          <a:p>
            <a:r>
              <a:rPr lang="en-US" dirty="0" smtClean="0"/>
              <a:t>Navigate to the directory in which the application sit in our case the </a:t>
            </a:r>
            <a:r>
              <a:rPr lang="en-US" dirty="0"/>
              <a:t>command would be:  cd c:\</a:t>
            </a:r>
            <a:r>
              <a:rPr lang="en-US" dirty="0" smtClean="0"/>
              <a:t>windows\system32</a:t>
            </a:r>
          </a:p>
          <a:p>
            <a:r>
              <a:rPr lang="en-US" dirty="0" smtClean="0"/>
              <a:t>Use the </a:t>
            </a:r>
            <a:r>
              <a:rPr lang="en-US" dirty="0"/>
              <a:t>following command:  </a:t>
            </a:r>
            <a:endParaRPr lang="en-US" dirty="0" smtClean="0"/>
          </a:p>
          <a:p>
            <a:pPr marL="0" indent="0">
              <a:buNone/>
            </a:pPr>
            <a:r>
              <a:rPr lang="en-US" dirty="0"/>
              <a:t> </a:t>
            </a:r>
            <a:r>
              <a:rPr lang="en-US" dirty="0" smtClean="0"/>
              <a:t>  get-</a:t>
            </a:r>
            <a:r>
              <a:rPr lang="en-US" dirty="0" err="1" smtClean="0"/>
              <a:t>StartApps</a:t>
            </a:r>
            <a:r>
              <a:rPr lang="en-US" dirty="0" smtClean="0"/>
              <a:t> </a:t>
            </a:r>
            <a:r>
              <a:rPr lang="en-US" dirty="0"/>
              <a:t>| Where-Object {$_.Name -like '*Calc</a:t>
            </a:r>
            <a:r>
              <a:rPr lang="en-US" dirty="0" smtClean="0"/>
              <a:t>*'}</a:t>
            </a:r>
          </a:p>
          <a:p>
            <a:r>
              <a:rPr lang="en-US" dirty="0" smtClean="0"/>
              <a:t>Note that the calc is the name of the execution file of the calculator app.</a:t>
            </a:r>
            <a:endParaRPr lang="en-US" dirty="0"/>
          </a:p>
          <a:p>
            <a:endParaRPr lang="en-US" dirty="0" smtClean="0"/>
          </a:p>
        </p:txBody>
      </p:sp>
      <p:pic>
        <p:nvPicPr>
          <p:cNvPr id="5" name="Picture 4"/>
          <p:cNvPicPr>
            <a:picLocks noChangeAspect="1"/>
          </p:cNvPicPr>
          <p:nvPr/>
        </p:nvPicPr>
        <p:blipFill>
          <a:blip r:embed="rId2"/>
          <a:stretch>
            <a:fillRect/>
          </a:stretch>
        </p:blipFill>
        <p:spPr>
          <a:xfrm>
            <a:off x="1112243" y="5225219"/>
            <a:ext cx="5267325" cy="800100"/>
          </a:xfrm>
          <a:prstGeom prst="rect">
            <a:avLst/>
          </a:prstGeom>
        </p:spPr>
      </p:pic>
    </p:spTree>
    <p:extLst>
      <p:ext uri="{BB962C8B-B14F-4D97-AF65-F5344CB8AC3E}">
        <p14:creationId xmlns:p14="http://schemas.microsoft.com/office/powerpoint/2010/main" val="202994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win32 application id?</a:t>
            </a:r>
            <a:endParaRPr lang="en-US" dirty="0"/>
          </a:p>
        </p:txBody>
      </p:sp>
      <p:sp>
        <p:nvSpPr>
          <p:cNvPr id="3" name="Content Placeholder 2"/>
          <p:cNvSpPr>
            <a:spLocks noGrp="1"/>
          </p:cNvSpPr>
          <p:nvPr>
            <p:ph idx="1"/>
          </p:nvPr>
        </p:nvSpPr>
        <p:spPr/>
        <p:txBody>
          <a:bodyPr/>
          <a:lstStyle/>
          <a:p>
            <a:r>
              <a:rPr lang="en-US" dirty="0" smtClean="0"/>
              <a:t>Another example is searching </a:t>
            </a:r>
            <a:r>
              <a:rPr lang="en-US" dirty="0"/>
              <a:t>the notepad id: </a:t>
            </a:r>
            <a:endParaRPr lang="en-US" dirty="0" smtClean="0"/>
          </a:p>
          <a:p>
            <a:pPr marL="0" indent="0">
              <a:buNone/>
            </a:pPr>
            <a:r>
              <a:rPr lang="en-US" dirty="0"/>
              <a:t> </a:t>
            </a:r>
            <a:r>
              <a:rPr lang="en-US" dirty="0" smtClean="0"/>
              <a:t>  get-</a:t>
            </a:r>
            <a:r>
              <a:rPr lang="en-US" dirty="0" err="1" smtClean="0"/>
              <a:t>StartApps</a:t>
            </a:r>
            <a:r>
              <a:rPr lang="en-US" dirty="0" smtClean="0"/>
              <a:t> </a:t>
            </a:r>
            <a:r>
              <a:rPr lang="en-US" dirty="0"/>
              <a:t>| Where-Object {$_.Name -like '*notepad</a:t>
            </a:r>
            <a:r>
              <a:rPr lang="en-US" dirty="0" smtClean="0"/>
              <a:t>*'}</a:t>
            </a:r>
          </a:p>
          <a:p>
            <a:pPr marL="0" indent="0">
              <a:buNone/>
            </a:pPr>
            <a:endParaRPr lang="en-US" dirty="0"/>
          </a:p>
          <a:p>
            <a:pPr marL="0" indent="0">
              <a:buNone/>
            </a:pPr>
            <a:endParaRPr lang="en-US" dirty="0" smtClean="0"/>
          </a:p>
          <a:p>
            <a:r>
              <a:rPr lang="en-US" dirty="0" smtClean="0"/>
              <a:t>You don’t have to specify the full name. you can specify only </a:t>
            </a:r>
            <a:r>
              <a:rPr lang="en-US" dirty="0" err="1" smtClean="0"/>
              <a:t>cal</a:t>
            </a:r>
            <a:r>
              <a:rPr lang="en-US" dirty="0" smtClean="0"/>
              <a:t> instead of calc but it might return a few options for this:</a:t>
            </a:r>
          </a:p>
          <a:p>
            <a:endParaRPr lang="en-US" dirty="0"/>
          </a:p>
          <a:p>
            <a:endParaRPr lang="en-US" dirty="0" smtClean="0"/>
          </a:p>
        </p:txBody>
      </p:sp>
      <p:pic>
        <p:nvPicPr>
          <p:cNvPr id="4" name="Picture 3"/>
          <p:cNvPicPr>
            <a:picLocks noChangeAspect="1"/>
          </p:cNvPicPr>
          <p:nvPr/>
        </p:nvPicPr>
        <p:blipFill>
          <a:blip r:embed="rId2"/>
          <a:stretch>
            <a:fillRect/>
          </a:stretch>
        </p:blipFill>
        <p:spPr>
          <a:xfrm>
            <a:off x="1063506" y="2913225"/>
            <a:ext cx="5467350" cy="723900"/>
          </a:xfrm>
          <a:prstGeom prst="rect">
            <a:avLst/>
          </a:prstGeom>
        </p:spPr>
      </p:pic>
      <p:pic>
        <p:nvPicPr>
          <p:cNvPr id="6" name="Picture 5"/>
          <p:cNvPicPr>
            <a:picLocks noChangeAspect="1"/>
          </p:cNvPicPr>
          <p:nvPr/>
        </p:nvPicPr>
        <p:blipFill>
          <a:blip r:embed="rId3"/>
          <a:stretch>
            <a:fillRect/>
          </a:stretch>
        </p:blipFill>
        <p:spPr>
          <a:xfrm>
            <a:off x="1063506" y="4724725"/>
            <a:ext cx="6496050" cy="904875"/>
          </a:xfrm>
          <a:prstGeom prst="rect">
            <a:avLst/>
          </a:prstGeom>
        </p:spPr>
      </p:pic>
    </p:spTree>
    <p:extLst>
      <p:ext uri="{BB962C8B-B14F-4D97-AF65-F5344CB8AC3E}">
        <p14:creationId xmlns:p14="http://schemas.microsoft.com/office/powerpoint/2010/main" val="867829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the application with code?</a:t>
            </a:r>
            <a:endParaRPr lang="en-US" dirty="0"/>
          </a:p>
        </p:txBody>
      </p:sp>
      <p:sp>
        <p:nvSpPr>
          <p:cNvPr id="3" name="Content Placeholder 2"/>
          <p:cNvSpPr>
            <a:spLocks noGrp="1"/>
          </p:cNvSpPr>
          <p:nvPr>
            <p:ph idx="1"/>
          </p:nvPr>
        </p:nvSpPr>
        <p:spPr>
          <a:xfrm>
            <a:off x="86167" y="1825625"/>
            <a:ext cx="12031766" cy="4351338"/>
          </a:xfrm>
        </p:spPr>
        <p:txBody>
          <a:bodyPr/>
          <a:lstStyle/>
          <a:p>
            <a:r>
              <a:rPr lang="en-US" dirty="0" smtClean="0"/>
              <a:t>We will create a new project with </a:t>
            </a:r>
            <a:r>
              <a:rPr lang="en-US" dirty="0" err="1" smtClean="0"/>
              <a:t>junit</a:t>
            </a:r>
            <a:r>
              <a:rPr lang="en-US" dirty="0" smtClean="0"/>
              <a:t> 5.4.2 using </a:t>
            </a:r>
            <a:r>
              <a:rPr lang="en-US" dirty="0" err="1" smtClean="0"/>
              <a:t>Intellij</a:t>
            </a:r>
            <a:r>
              <a:rPr lang="en-US" dirty="0" smtClean="0"/>
              <a:t> Idea</a:t>
            </a:r>
          </a:p>
          <a:p>
            <a:r>
              <a:rPr lang="en-US" dirty="0" smtClean="0"/>
              <a:t>We will repeat the same steps as we did with the Android app:</a:t>
            </a:r>
          </a:p>
          <a:p>
            <a:pPr marL="0" indent="0">
              <a:buNone/>
            </a:pPr>
            <a:r>
              <a:rPr lang="en-US" dirty="0"/>
              <a:t> </a:t>
            </a:r>
            <a:r>
              <a:rPr lang="en-US" dirty="0" smtClean="0"/>
              <a:t>  Create libs folder and do the exact same steps as in slide 33</a:t>
            </a:r>
          </a:p>
          <a:p>
            <a:r>
              <a:rPr lang="en-US" dirty="0" smtClean="0"/>
              <a:t>We will build a simple Hello world test on a </a:t>
            </a:r>
            <a:r>
              <a:rPr lang="en-US" dirty="0" err="1" smtClean="0"/>
              <a:t>wpf</a:t>
            </a:r>
            <a:r>
              <a:rPr lang="en-US" dirty="0" smtClean="0"/>
              <a:t> application</a:t>
            </a:r>
          </a:p>
          <a:p>
            <a:pPr marL="0" indent="0">
              <a:buNone/>
            </a:pPr>
            <a:r>
              <a:rPr lang="en-US" sz="2400" dirty="0"/>
              <a:t>   Source </a:t>
            </a:r>
            <a:r>
              <a:rPr lang="en-US" sz="2400" dirty="0" smtClean="0"/>
              <a:t>code: </a:t>
            </a:r>
            <a:r>
              <a:rPr lang="en-US" sz="2400" dirty="0" smtClean="0">
                <a:hlinkClick r:id="rId2"/>
              </a:rPr>
              <a:t>https</a:t>
            </a:r>
            <a:r>
              <a:rPr lang="en-US" sz="2400" dirty="0">
                <a:hlinkClick r:id="rId2"/>
              </a:rPr>
              <a:t>://</a:t>
            </a:r>
            <a:r>
              <a:rPr lang="en-US" sz="2400" dirty="0" smtClean="0">
                <a:hlinkClick r:id="rId2"/>
              </a:rPr>
              <a:t>github.com/Mark6197/Appium-Demos/tree/main/WpfApp3</a:t>
            </a:r>
            <a:endParaRPr lang="en-US" sz="2400" dirty="0" smtClean="0"/>
          </a:p>
          <a:p>
            <a:pPr marL="0" indent="0">
              <a:buNone/>
            </a:pPr>
            <a:r>
              <a:rPr lang="en-US" sz="2400" dirty="0" smtClean="0"/>
              <a:t>   Exe </a:t>
            </a:r>
            <a:r>
              <a:rPr lang="en-US" sz="2400" dirty="0"/>
              <a:t>file: </a:t>
            </a:r>
            <a:r>
              <a:rPr lang="en-US" sz="2400" dirty="0">
                <a:hlinkClick r:id="rId3"/>
              </a:rPr>
              <a:t>https://</a:t>
            </a:r>
            <a:r>
              <a:rPr lang="en-US" sz="2400" dirty="0" smtClean="0">
                <a:hlinkClick r:id="rId3"/>
              </a:rPr>
              <a:t>github.com/Mark6197/Appium-Demos/blob/main/WpfApp3.exe</a:t>
            </a:r>
            <a:r>
              <a:rPr lang="en-US" sz="2400" dirty="0" smtClean="0"/>
              <a:t> </a:t>
            </a:r>
          </a:p>
          <a:p>
            <a:pPr marL="0" indent="0">
              <a:buNone/>
            </a:pPr>
            <a:r>
              <a:rPr lang="en-US" sz="2400" dirty="0"/>
              <a:t> </a:t>
            </a:r>
            <a:r>
              <a:rPr lang="en-US" sz="2400" dirty="0" smtClean="0"/>
              <a:t>  Test code</a:t>
            </a:r>
            <a:r>
              <a:rPr lang="en-US" sz="2400" dirty="0"/>
              <a:t>: </a:t>
            </a:r>
            <a:r>
              <a:rPr lang="en-US" sz="2400" dirty="0">
                <a:hlinkClick r:id="rId4"/>
              </a:rPr>
              <a:t>https://</a:t>
            </a:r>
            <a:r>
              <a:rPr lang="en-US" sz="2400" dirty="0" smtClean="0">
                <a:hlinkClick r:id="rId4"/>
              </a:rPr>
              <a:t>github.com/Mark6197/Appium-Demos/blob/main/WpfTests/WpfTests.java</a:t>
            </a:r>
            <a:endParaRPr lang="en-US" sz="2400" dirty="0" smtClean="0"/>
          </a:p>
          <a:p>
            <a:pPr marL="0" indent="0">
              <a:buNone/>
            </a:pPr>
            <a:endParaRPr lang="en-US" sz="2400" dirty="0"/>
          </a:p>
          <a:p>
            <a:r>
              <a:rPr lang="en-US" sz="2400" dirty="0" smtClean="0"/>
              <a:t>The source code isn’t required for the tests, only the exe file is required.  </a:t>
            </a:r>
          </a:p>
        </p:txBody>
      </p:sp>
    </p:spTree>
    <p:extLst>
      <p:ext uri="{BB962C8B-B14F-4D97-AF65-F5344CB8AC3E}">
        <p14:creationId xmlns:p14="http://schemas.microsoft.com/office/powerpoint/2010/main" val="738572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Calculator Tests</a:t>
            </a:r>
            <a:endParaRPr lang="en-US" dirty="0"/>
          </a:p>
        </p:txBody>
      </p:sp>
      <p:sp>
        <p:nvSpPr>
          <p:cNvPr id="3" name="Content Placeholder 2"/>
          <p:cNvSpPr>
            <a:spLocks noGrp="1"/>
          </p:cNvSpPr>
          <p:nvPr>
            <p:ph idx="1"/>
          </p:nvPr>
        </p:nvSpPr>
        <p:spPr/>
        <p:txBody>
          <a:bodyPr>
            <a:normAutofit/>
          </a:bodyPr>
          <a:lstStyle/>
          <a:p>
            <a:r>
              <a:rPr lang="en-US" dirty="0" smtClean="0"/>
              <a:t>The original tests are an example provided by Microsoft:</a:t>
            </a:r>
          </a:p>
          <a:p>
            <a:pPr marL="0" indent="0">
              <a:buNone/>
            </a:pPr>
            <a:r>
              <a:rPr lang="en-US" sz="1600" dirty="0" smtClean="0">
                <a:hlinkClick r:id="rId2"/>
              </a:rPr>
              <a:t>https</a:t>
            </a:r>
            <a:r>
              <a:rPr lang="en-US" sz="1600" dirty="0">
                <a:hlinkClick r:id="rId2"/>
              </a:rPr>
              <a:t>://</a:t>
            </a:r>
            <a:r>
              <a:rPr lang="en-US" sz="1600" dirty="0" smtClean="0">
                <a:hlinkClick r:id="rId2"/>
              </a:rPr>
              <a:t>github.com/microsoft/WinAppDriver/blob/master/Samples/Java/CalculatorTest/src/test/java/CalculatorTest.java</a:t>
            </a:r>
            <a:endParaRPr lang="en-US" sz="1600" dirty="0" smtClean="0"/>
          </a:p>
          <a:p>
            <a:pPr marL="0" indent="0">
              <a:buNone/>
            </a:pPr>
            <a:endParaRPr lang="en-US" dirty="0"/>
          </a:p>
          <a:p>
            <a:r>
              <a:rPr lang="en-US" dirty="0" smtClean="0"/>
              <a:t>This is code a little old and will not run with </a:t>
            </a:r>
            <a:r>
              <a:rPr lang="en-US" dirty="0" err="1" smtClean="0"/>
              <a:t>junit</a:t>
            </a:r>
            <a:r>
              <a:rPr lang="en-US" dirty="0" smtClean="0"/>
              <a:t> 5.4.2 and the new version of Appium so here is the refactored code:</a:t>
            </a:r>
          </a:p>
          <a:p>
            <a:pPr marL="0" indent="0">
              <a:buNone/>
            </a:pPr>
            <a:r>
              <a:rPr lang="en-US" sz="1800" dirty="0">
                <a:hlinkClick r:id="rId3"/>
              </a:rPr>
              <a:t>https://</a:t>
            </a:r>
            <a:r>
              <a:rPr lang="en-US" sz="1800" dirty="0" smtClean="0">
                <a:hlinkClick r:id="rId3"/>
              </a:rPr>
              <a:t>github.com/Mark6197/Appium-Demos/blob/main/MicrosoftCalculatorTests/CalcTests.java</a:t>
            </a:r>
            <a:r>
              <a:rPr lang="en-US" sz="1800" dirty="0" smtClean="0"/>
              <a:t> </a:t>
            </a:r>
          </a:p>
          <a:p>
            <a:pPr marL="0" indent="0">
              <a:buNone/>
            </a:pPr>
            <a:endParaRPr lang="en-US" dirty="0"/>
          </a:p>
          <a:p>
            <a:r>
              <a:rPr lang="en-US" dirty="0" smtClean="0"/>
              <a:t>Note that you will need all the files in the lib folder just like in the previous example.</a:t>
            </a:r>
            <a:endParaRPr lang="en-US" dirty="0"/>
          </a:p>
        </p:txBody>
      </p:sp>
    </p:spTree>
    <p:extLst>
      <p:ext uri="{BB962C8B-B14F-4D97-AF65-F5344CB8AC3E}">
        <p14:creationId xmlns:p14="http://schemas.microsoft.com/office/powerpoint/2010/main" val="3342451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Appium Desktop</a:t>
            </a:r>
          </a:p>
        </p:txBody>
      </p:sp>
      <p:sp>
        <p:nvSpPr>
          <p:cNvPr id="3" name="Content Placeholder 2"/>
          <p:cNvSpPr>
            <a:spLocks noGrp="1"/>
          </p:cNvSpPr>
          <p:nvPr>
            <p:ph idx="1"/>
          </p:nvPr>
        </p:nvSpPr>
        <p:spPr>
          <a:xfrm>
            <a:off x="838200" y="1825625"/>
            <a:ext cx="5109927" cy="4351338"/>
          </a:xfrm>
        </p:spPr>
        <p:txBody>
          <a:bodyPr/>
          <a:lstStyle/>
          <a:p>
            <a:r>
              <a:rPr lang="en-US" dirty="0" smtClean="0"/>
              <a:t>The installation is simple.</a:t>
            </a:r>
          </a:p>
          <a:p>
            <a:r>
              <a:rPr lang="en-US" dirty="0" smtClean="0"/>
              <a:t>Appium will ask you if to install for specific user or all users, you can choose based on preferences.</a:t>
            </a:r>
          </a:p>
          <a:p>
            <a:r>
              <a:rPr lang="en-US" dirty="0" smtClean="0"/>
              <a:t>After the installation you will see the following window </a:t>
            </a:r>
            <a:r>
              <a:rPr lang="en-US" dirty="0" smtClean="0">
                <a:sym typeface="Wingdings" panose="05000000000000000000" pitchFamily="2" charset="2"/>
              </a:rPr>
              <a:t></a:t>
            </a:r>
          </a:p>
          <a:p>
            <a:r>
              <a:rPr lang="en-US" dirty="0" smtClean="0">
                <a:sym typeface="Wingdings" panose="05000000000000000000" pitchFamily="2" charset="2"/>
              </a:rPr>
              <a:t>We will return to it later</a:t>
            </a:r>
            <a:endParaRPr lang="en-US" dirty="0"/>
          </a:p>
        </p:txBody>
      </p:sp>
      <p:pic>
        <p:nvPicPr>
          <p:cNvPr id="4" name="Picture 3"/>
          <p:cNvPicPr>
            <a:picLocks noChangeAspect="1"/>
          </p:cNvPicPr>
          <p:nvPr/>
        </p:nvPicPr>
        <p:blipFill>
          <a:blip r:embed="rId2"/>
          <a:stretch>
            <a:fillRect/>
          </a:stretch>
        </p:blipFill>
        <p:spPr>
          <a:xfrm>
            <a:off x="6355532" y="1523919"/>
            <a:ext cx="5660773" cy="5103405"/>
          </a:xfrm>
          <a:prstGeom prst="rect">
            <a:avLst/>
          </a:prstGeom>
        </p:spPr>
      </p:pic>
    </p:spTree>
    <p:extLst>
      <p:ext uri="{BB962C8B-B14F-4D97-AF65-F5344CB8AC3E}">
        <p14:creationId xmlns:p14="http://schemas.microsoft.com/office/powerpoint/2010/main" val="403960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Android Calculator</a:t>
            </a:r>
            <a:endParaRPr lang="en-US" dirty="0"/>
          </a:p>
        </p:txBody>
      </p:sp>
      <p:sp>
        <p:nvSpPr>
          <p:cNvPr id="3" name="Content Placeholder 2"/>
          <p:cNvSpPr>
            <a:spLocks noGrp="1"/>
          </p:cNvSpPr>
          <p:nvPr>
            <p:ph idx="1"/>
          </p:nvPr>
        </p:nvSpPr>
        <p:spPr>
          <a:xfrm>
            <a:off x="838200" y="1825625"/>
            <a:ext cx="5146140" cy="4351338"/>
          </a:xfrm>
        </p:spPr>
        <p:txBody>
          <a:bodyPr/>
          <a:lstStyle/>
          <a:p>
            <a:r>
              <a:rPr lang="en-US" dirty="0" smtClean="0"/>
              <a:t>First we will create simple calculator project on which we will run few tests.</a:t>
            </a:r>
          </a:p>
          <a:p>
            <a:r>
              <a:rPr lang="en-US" dirty="0" smtClean="0"/>
              <a:t>Appium supports versions 4.3 and greater of Android.</a:t>
            </a:r>
            <a:endParaRPr lang="en-US" dirty="0"/>
          </a:p>
          <a:p>
            <a:endParaRPr lang="en-US" dirty="0"/>
          </a:p>
        </p:txBody>
      </p:sp>
      <p:pic>
        <p:nvPicPr>
          <p:cNvPr id="5" name="Picture 4"/>
          <p:cNvPicPr>
            <a:picLocks noChangeAspect="1"/>
          </p:cNvPicPr>
          <p:nvPr/>
        </p:nvPicPr>
        <p:blipFill>
          <a:blip r:embed="rId3"/>
          <a:stretch>
            <a:fillRect/>
          </a:stretch>
        </p:blipFill>
        <p:spPr>
          <a:xfrm>
            <a:off x="5840219" y="1584356"/>
            <a:ext cx="6108752" cy="4415639"/>
          </a:xfrm>
          <a:prstGeom prst="rect">
            <a:avLst/>
          </a:prstGeom>
        </p:spPr>
      </p:pic>
    </p:spTree>
    <p:extLst>
      <p:ext uri="{BB962C8B-B14F-4D97-AF65-F5344CB8AC3E}">
        <p14:creationId xmlns:p14="http://schemas.microsoft.com/office/powerpoint/2010/main" val="400331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smtClean="0"/>
              <a:t>Android </a:t>
            </a:r>
            <a:r>
              <a:rPr lang="en-US" dirty="0"/>
              <a:t>Calculator</a:t>
            </a:r>
          </a:p>
        </p:txBody>
      </p:sp>
      <p:sp>
        <p:nvSpPr>
          <p:cNvPr id="3" name="Content Placeholder 2"/>
          <p:cNvSpPr>
            <a:spLocks noGrp="1"/>
          </p:cNvSpPr>
          <p:nvPr>
            <p:ph idx="1"/>
          </p:nvPr>
        </p:nvSpPr>
        <p:spPr>
          <a:xfrm>
            <a:off x="838199" y="1825625"/>
            <a:ext cx="6295931" cy="4351338"/>
          </a:xfrm>
        </p:spPr>
        <p:txBody>
          <a:bodyPr/>
          <a:lstStyle/>
          <a:p>
            <a:r>
              <a:rPr lang="en-US" dirty="0" smtClean="0"/>
              <a:t>In the new created project we will edit two files:</a:t>
            </a:r>
          </a:p>
          <a:p>
            <a:pPr marL="0" indent="0">
              <a:buNone/>
            </a:pPr>
            <a:r>
              <a:rPr lang="en-US" dirty="0" smtClean="0"/>
              <a:t>1. </a:t>
            </a:r>
            <a:r>
              <a:rPr lang="en-US" dirty="0" err="1" smtClean="0"/>
              <a:t>MainActivity</a:t>
            </a:r>
            <a:r>
              <a:rPr lang="en-US" dirty="0" smtClean="0"/>
              <a:t> </a:t>
            </a:r>
            <a:r>
              <a:rPr lang="en-US" dirty="0"/>
              <a:t>File-  </a:t>
            </a:r>
            <a:r>
              <a:rPr lang="en-US" sz="1400" dirty="0">
                <a:hlinkClick r:id="rId3"/>
              </a:rPr>
              <a:t>https://</a:t>
            </a:r>
            <a:r>
              <a:rPr lang="en-US" sz="1400" dirty="0" smtClean="0">
                <a:hlinkClick r:id="rId3"/>
              </a:rPr>
              <a:t>github.com/Mark6197/Appium-Demos/blob/main/MyAndroidCalculator/MainActivity.java</a:t>
            </a:r>
            <a:r>
              <a:rPr lang="en-US" sz="1400" dirty="0" smtClean="0"/>
              <a:t> </a:t>
            </a:r>
            <a:endParaRPr lang="en-US" sz="1400" dirty="0"/>
          </a:p>
          <a:p>
            <a:pPr marL="0" indent="0">
              <a:buNone/>
            </a:pPr>
            <a:r>
              <a:rPr lang="en-US" dirty="0" smtClean="0"/>
              <a:t>2</a:t>
            </a:r>
            <a:r>
              <a:rPr lang="en-US" dirty="0"/>
              <a:t>. </a:t>
            </a:r>
            <a:r>
              <a:rPr lang="en-US" dirty="0" smtClean="0"/>
              <a:t>activity_main.xml- </a:t>
            </a:r>
            <a:r>
              <a:rPr lang="en-US" sz="1400" dirty="0" smtClean="0">
                <a:hlinkClick r:id="rId4"/>
              </a:rPr>
              <a:t>https</a:t>
            </a:r>
            <a:r>
              <a:rPr lang="en-US" sz="1400" dirty="0">
                <a:hlinkClick r:id="rId4"/>
              </a:rPr>
              <a:t>://</a:t>
            </a:r>
            <a:r>
              <a:rPr lang="en-US" sz="1400" dirty="0" smtClean="0">
                <a:hlinkClick r:id="rId4"/>
              </a:rPr>
              <a:t>github.com/Mark6197/Appium-Demos/blob/main/MyAndroidCalculator/activity_main.xml</a:t>
            </a:r>
            <a:r>
              <a:rPr lang="en-US" sz="1400" dirty="0" smtClean="0"/>
              <a:t> </a:t>
            </a:r>
          </a:p>
          <a:p>
            <a:pPr marL="0" indent="0">
              <a:buNone/>
            </a:pPr>
            <a:endParaRPr lang="en-US" sz="1400" dirty="0"/>
          </a:p>
          <a:p>
            <a:r>
              <a:rPr lang="en-US" dirty="0" smtClean="0"/>
              <a:t>The calculator app is ready and you can run it on the emulator.</a:t>
            </a:r>
            <a:endParaRPr lang="en-US" dirty="0"/>
          </a:p>
        </p:txBody>
      </p:sp>
      <p:pic>
        <p:nvPicPr>
          <p:cNvPr id="5" name="Picture 4"/>
          <p:cNvPicPr>
            <a:picLocks noChangeAspect="1"/>
          </p:cNvPicPr>
          <p:nvPr/>
        </p:nvPicPr>
        <p:blipFill>
          <a:blip r:embed="rId5"/>
          <a:stretch>
            <a:fillRect/>
          </a:stretch>
        </p:blipFill>
        <p:spPr>
          <a:xfrm>
            <a:off x="7641464" y="841970"/>
            <a:ext cx="4192982" cy="5753477"/>
          </a:xfrm>
          <a:prstGeom prst="rect">
            <a:avLst/>
          </a:prstGeom>
        </p:spPr>
      </p:pic>
      <p:sp>
        <p:nvSpPr>
          <p:cNvPr id="6" name="Rectangle 5"/>
          <p:cNvSpPr/>
          <p:nvPr/>
        </p:nvSpPr>
        <p:spPr>
          <a:xfrm>
            <a:off x="8501204" y="3177765"/>
            <a:ext cx="914400"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01204" y="2488193"/>
            <a:ext cx="914400"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410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the calculator app</a:t>
            </a:r>
            <a:endParaRPr lang="en-US" dirty="0"/>
          </a:p>
        </p:txBody>
      </p:sp>
      <p:pic>
        <p:nvPicPr>
          <p:cNvPr id="4" name="Picture 3"/>
          <p:cNvPicPr>
            <a:picLocks noChangeAspect="1"/>
          </p:cNvPicPr>
          <p:nvPr/>
        </p:nvPicPr>
        <p:blipFill>
          <a:blip r:embed="rId2"/>
          <a:stretch>
            <a:fillRect/>
          </a:stretch>
        </p:blipFill>
        <p:spPr>
          <a:xfrm>
            <a:off x="904047" y="1530035"/>
            <a:ext cx="2300633" cy="5047307"/>
          </a:xfrm>
          <a:prstGeom prst="rect">
            <a:avLst/>
          </a:prstGeom>
        </p:spPr>
      </p:pic>
    </p:spTree>
    <p:extLst>
      <p:ext uri="{BB962C8B-B14F-4D97-AF65-F5344CB8AC3E}">
        <p14:creationId xmlns:p14="http://schemas.microsoft.com/office/powerpoint/2010/main" val="3023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server</a:t>
            </a:r>
            <a:endParaRPr lang="en-US" dirty="0"/>
          </a:p>
        </p:txBody>
      </p:sp>
      <p:sp>
        <p:nvSpPr>
          <p:cNvPr id="3" name="Content Placeholder 2"/>
          <p:cNvSpPr>
            <a:spLocks noGrp="1"/>
          </p:cNvSpPr>
          <p:nvPr>
            <p:ph idx="1"/>
          </p:nvPr>
        </p:nvSpPr>
        <p:spPr>
          <a:xfrm>
            <a:off x="838200" y="1825625"/>
            <a:ext cx="5517334" cy="4351338"/>
          </a:xfrm>
        </p:spPr>
        <p:txBody>
          <a:bodyPr/>
          <a:lstStyle/>
          <a:p>
            <a:r>
              <a:rPr lang="en-US" dirty="0" smtClean="0"/>
              <a:t>Going back to the 5</a:t>
            </a:r>
            <a:r>
              <a:rPr lang="en-US" baseline="30000" dirty="0" smtClean="0"/>
              <a:t>th</a:t>
            </a:r>
            <a:r>
              <a:rPr lang="en-US" dirty="0" smtClean="0"/>
              <a:t> slide, open Appium desktop and run Appium server. You can run the server with the simple default configurations</a:t>
            </a:r>
          </a:p>
          <a:p>
            <a:r>
              <a:rPr lang="en-US" dirty="0" smtClean="0"/>
              <a:t>When the server will lunch you will see the following window </a:t>
            </a:r>
            <a:r>
              <a:rPr lang="en-US" dirty="0" smtClean="0">
                <a:sym typeface="Wingdings" panose="05000000000000000000" pitchFamily="2" charset="2"/>
              </a:rPr>
              <a:t></a:t>
            </a:r>
            <a:endParaRPr lang="en-US" dirty="0"/>
          </a:p>
        </p:txBody>
      </p:sp>
      <p:pic>
        <p:nvPicPr>
          <p:cNvPr id="5" name="Picture 4"/>
          <p:cNvPicPr>
            <a:picLocks noChangeAspect="1"/>
          </p:cNvPicPr>
          <p:nvPr/>
        </p:nvPicPr>
        <p:blipFill>
          <a:blip r:embed="rId2"/>
          <a:stretch>
            <a:fillRect/>
          </a:stretch>
        </p:blipFill>
        <p:spPr>
          <a:xfrm>
            <a:off x="6586559" y="1348966"/>
            <a:ext cx="5605441" cy="5143406"/>
          </a:xfrm>
          <a:prstGeom prst="rect">
            <a:avLst/>
          </a:prstGeom>
        </p:spPr>
      </p:pic>
    </p:spTree>
    <p:extLst>
      <p:ext uri="{BB962C8B-B14F-4D97-AF65-F5344CB8AC3E}">
        <p14:creationId xmlns:p14="http://schemas.microsoft.com/office/powerpoint/2010/main" val="7064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2550</TotalTime>
  <Words>2073</Words>
  <Application>Microsoft Office PowerPoint</Application>
  <PresentationFormat>Widescreen</PresentationFormat>
  <Paragraphs>223</Paragraphs>
  <Slides>47</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Appium installation guide</vt:lpstr>
      <vt:lpstr>Introduction</vt:lpstr>
      <vt:lpstr>Advantages</vt:lpstr>
      <vt:lpstr>Install Appium Desktop</vt:lpstr>
      <vt:lpstr>Install Appium Desktop</vt:lpstr>
      <vt:lpstr>Create Android Calculator</vt:lpstr>
      <vt:lpstr>Create Android Calculator</vt:lpstr>
      <vt:lpstr>View of the calculator app</vt:lpstr>
      <vt:lpstr>Appium server</vt:lpstr>
      <vt:lpstr>Appium server</vt:lpstr>
      <vt:lpstr>Appium desktop</vt:lpstr>
      <vt:lpstr>Where to find all those names?</vt:lpstr>
      <vt:lpstr>Where to find all those names?</vt:lpstr>
      <vt:lpstr>Where to find all those names?</vt:lpstr>
      <vt:lpstr>Where to find all those names?</vt:lpstr>
      <vt:lpstr>Test Android Calculator</vt:lpstr>
      <vt:lpstr>Appium Desktop</vt:lpstr>
      <vt:lpstr>Appium Desktop- Quick Overview</vt:lpstr>
      <vt:lpstr>Select element</vt:lpstr>
      <vt:lpstr>Select element</vt:lpstr>
      <vt:lpstr>Swipe by coordinates</vt:lpstr>
      <vt:lpstr>PowerPoint Presentation</vt:lpstr>
      <vt:lpstr>Tap by coordinates</vt:lpstr>
      <vt:lpstr>The recorder</vt:lpstr>
      <vt:lpstr>PowerPoint Presentation</vt:lpstr>
      <vt:lpstr>Test Android Calculator</vt:lpstr>
      <vt:lpstr>Install Appium Client Library</vt:lpstr>
      <vt:lpstr>Install Appium Client Library</vt:lpstr>
      <vt:lpstr>Install Appium Client Library</vt:lpstr>
      <vt:lpstr>Install selenium</vt:lpstr>
      <vt:lpstr>Install selenium</vt:lpstr>
      <vt:lpstr>Download Apache Commons Lang</vt:lpstr>
      <vt:lpstr>Add the libraries to the tests project</vt:lpstr>
      <vt:lpstr>Test Android Calculator</vt:lpstr>
      <vt:lpstr>Test Windows Application</vt:lpstr>
      <vt:lpstr>Turn on developers mode</vt:lpstr>
      <vt:lpstr>Windows Application Driver</vt:lpstr>
      <vt:lpstr>Windows Application Driver</vt:lpstr>
      <vt:lpstr>Appium Desktop for windows applications</vt:lpstr>
      <vt:lpstr>Appium Desktop for windows applications</vt:lpstr>
      <vt:lpstr>Appium Desktop for windows applications</vt:lpstr>
      <vt:lpstr>Accessibility Insights </vt:lpstr>
      <vt:lpstr>Accessibility Insights </vt:lpstr>
      <vt:lpstr>How to get win32 application id?</vt:lpstr>
      <vt:lpstr>How to get win32 application id?</vt:lpstr>
      <vt:lpstr>How to test the application with code?</vt:lpstr>
      <vt:lpstr>Microsoft Calculator Tests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 installation guide</dc:title>
  <dc:creator>Microsoft account</dc:creator>
  <cp:lastModifiedBy>Microsoft account</cp:lastModifiedBy>
  <cp:revision>100</cp:revision>
  <dcterms:created xsi:type="dcterms:W3CDTF">2021-04-18T07:04:54Z</dcterms:created>
  <dcterms:modified xsi:type="dcterms:W3CDTF">2021-05-02T13:34:14Z</dcterms:modified>
</cp:coreProperties>
</file>